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257" r:id="rId6"/>
    <p:sldId id="266" r:id="rId7"/>
    <p:sldId id="258" r:id="rId8"/>
    <p:sldId id="279" r:id="rId9"/>
    <p:sldId id="276" r:id="rId10"/>
    <p:sldId id="267" r:id="rId11"/>
    <p:sldId id="283" r:id="rId12"/>
    <p:sldId id="274" r:id="rId13"/>
    <p:sldId id="268" r:id="rId14"/>
    <p:sldId id="278" r:id="rId15"/>
    <p:sldId id="272" r:id="rId16"/>
    <p:sldId id="269" r:id="rId17"/>
    <p:sldId id="281" r:id="rId18"/>
    <p:sldId id="273" r:id="rId19"/>
    <p:sldId id="270" r:id="rId20"/>
    <p:sldId id="285" r:id="rId21"/>
    <p:sldId id="286" r:id="rId22"/>
    <p:sldId id="275" r:id="rId23"/>
    <p:sldId id="271" r:id="rId24"/>
    <p:sldId id="284" r:id="rId25"/>
    <p:sldId id="287" r:id="rId26"/>
    <p:sldId id="277" r:id="rId27"/>
    <p:sldId id="263"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65" d="100"/>
          <a:sy n="165" d="100"/>
        </p:scale>
        <p:origin x="132" y="1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629"/>
    </p:cViewPr>
  </p:sorterViewPr>
  <p:notesViewPr>
    <p:cSldViewPr snapToGrid="0" showGuides="1">
      <p:cViewPr varScale="1">
        <p:scale>
          <a:sx n="89" d="100"/>
          <a:sy n="89" d="100"/>
        </p:scale>
        <p:origin x="301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332B77-C83A-477C-9D26-F772EB5F0B6E}" type="datetime1">
              <a:rPr lang="it-IT" smtClean="0"/>
              <a:t>25/04/2021</a:t>
            </a:fld>
            <a:endParaRPr lang="it-IT"/>
          </a:p>
        </p:txBody>
      </p:sp>
      <p:sp>
        <p:nvSpPr>
          <p:cNvPr id="4" name="Segnaposto piè di pagina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it-IT" smtClean="0"/>
              <a:t>‹N›</a:t>
            </a:fld>
            <a:endParaRPr lang="it-IT"/>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12A4362-F69C-4DB8-A5FE-502F0CAFDBDE}" type="datetime1">
              <a:rPr lang="it-IT" noProof="0" smtClean="0"/>
              <a:t>25/04/2021</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it-IT" noProof="0" smtClean="0"/>
              <a:t>‹N›</a:t>
            </a:fld>
            <a:endParaRPr lang="it-IT"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A1D7B6F-E65C-42E7-86A5-0A01C6C95227}" type="slidenum">
              <a:rPr lang="it-IT" smtClean="0"/>
              <a:t>1</a:t>
            </a:fld>
            <a:endParaRPr lang="it-IT"/>
          </a:p>
        </p:txBody>
      </p:sp>
    </p:spTree>
    <p:extLst>
      <p:ext uri="{BB962C8B-B14F-4D97-AF65-F5344CB8AC3E}">
        <p14:creationId xmlns:p14="http://schemas.microsoft.com/office/powerpoint/2010/main" val="107759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A1D7B6F-E65C-42E7-86A5-0A01C6C95227}" type="slidenum">
              <a:rPr lang="it-IT" smtClean="0"/>
              <a:t>2</a:t>
            </a:fld>
            <a:endParaRPr lang="it-IT"/>
          </a:p>
        </p:txBody>
      </p:sp>
    </p:spTree>
    <p:extLst>
      <p:ext uri="{BB962C8B-B14F-4D97-AF65-F5344CB8AC3E}">
        <p14:creationId xmlns:p14="http://schemas.microsoft.com/office/powerpoint/2010/main" val="381481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A1D7B6F-E65C-42E7-86A5-0A01C6C95227}" type="slidenum">
              <a:rPr lang="it-IT" smtClean="0"/>
              <a:t>4</a:t>
            </a:fld>
            <a:endParaRPr lang="it-IT"/>
          </a:p>
        </p:txBody>
      </p:sp>
    </p:spTree>
    <p:extLst>
      <p:ext uri="{BB962C8B-B14F-4D97-AF65-F5344CB8AC3E}">
        <p14:creationId xmlns:p14="http://schemas.microsoft.com/office/powerpoint/2010/main" val="15174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A1D7B6F-E65C-42E7-86A5-0A01C6C95227}" type="slidenum">
              <a:rPr lang="it-IT" smtClean="0"/>
              <a:t>24</a:t>
            </a:fld>
            <a:endParaRPr lang="it-IT"/>
          </a:p>
        </p:txBody>
      </p:sp>
    </p:spTree>
    <p:extLst>
      <p:ext uri="{BB962C8B-B14F-4D97-AF65-F5344CB8AC3E}">
        <p14:creationId xmlns:p14="http://schemas.microsoft.com/office/powerpoint/2010/main" val="4001835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con immagine">
    <p:spTree>
      <p:nvGrpSpPr>
        <p:cNvPr id="1" name=""/>
        <p:cNvGrpSpPr/>
        <p:nvPr/>
      </p:nvGrpSpPr>
      <p:grpSpPr>
        <a:xfrm>
          <a:off x="0" y="0"/>
          <a:ext cx="0" cy="0"/>
          <a:chOff x="0" y="0"/>
          <a:chExt cx="0" cy="0"/>
        </a:xfrm>
      </p:grpSpPr>
      <p:grpSp>
        <p:nvGrpSpPr>
          <p:cNvPr id="25" name="Elemento grafico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igura a mano libera: Forma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it-IT" noProof="0"/>
            </a:p>
          </p:txBody>
        </p:sp>
        <p:sp>
          <p:nvSpPr>
            <p:cNvPr id="40" name="Figura a mano libera: Forma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it-IT" noProof="0"/>
            </a:p>
          </p:txBody>
        </p:sp>
        <p:sp>
          <p:nvSpPr>
            <p:cNvPr id="41" name="Figura a mano libera: Forma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it-IT" noProof="0"/>
            </a:p>
          </p:txBody>
        </p:sp>
        <p:sp>
          <p:nvSpPr>
            <p:cNvPr id="36" name="Figura a mano libera: Forma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it-IT" noProof="0"/>
            </a:p>
          </p:txBody>
        </p:sp>
        <p:sp>
          <p:nvSpPr>
            <p:cNvPr id="37" name="Figura a mano libera: Forma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it-IT" noProof="0"/>
            </a:p>
          </p:txBody>
        </p:sp>
        <p:sp>
          <p:nvSpPr>
            <p:cNvPr id="39" name="Figura a mano libera: Forma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it-IT" noProof="0"/>
            </a:p>
          </p:txBody>
        </p:sp>
        <p:sp>
          <p:nvSpPr>
            <p:cNvPr id="26" name="Figura a mano libera: Forma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it-IT" noProof="0"/>
            </a:p>
          </p:txBody>
        </p:sp>
        <p:sp>
          <p:nvSpPr>
            <p:cNvPr id="27" name="Figura a mano libera: Forma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it-IT" noProof="0"/>
            </a:p>
          </p:txBody>
        </p:sp>
        <p:sp>
          <p:nvSpPr>
            <p:cNvPr id="31" name="Figura a mano libera: Forma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it-IT" noProof="0"/>
            </a:p>
          </p:txBody>
        </p:sp>
        <p:sp>
          <p:nvSpPr>
            <p:cNvPr id="32" name="Figura a mano libera: Forma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it-IT" noProof="0"/>
            </a:p>
          </p:txBody>
        </p:sp>
        <p:sp>
          <p:nvSpPr>
            <p:cNvPr id="35" name="Figura a mano libera: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it-IT" noProof="0"/>
            </a:p>
          </p:txBody>
        </p:sp>
      </p:grpSp>
      <p:sp>
        <p:nvSpPr>
          <p:cNvPr id="3" name="Sottotitolo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SCHEMA</a:t>
            </a:r>
          </a:p>
        </p:txBody>
      </p:sp>
      <p:sp>
        <p:nvSpPr>
          <p:cNvPr id="42" name="Segnaposto immagine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it-IT" noProof="0"/>
              <a:t>Fare clic sull'icona per inserire un'immagine</a:t>
            </a:r>
          </a:p>
        </p:txBody>
      </p:sp>
      <p:sp>
        <p:nvSpPr>
          <p:cNvPr id="2" name="Titolo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it-IT" noProof="0"/>
              <a:t>Presentazione</a:t>
            </a:r>
            <a:br>
              <a:rPr lang="it-IT" noProof="0"/>
            </a:br>
            <a:r>
              <a:rPr lang="it-IT" noProof="0"/>
              <a:t>Titolo</a:t>
            </a:r>
          </a:p>
        </p:txBody>
      </p:sp>
      <p:sp>
        <p:nvSpPr>
          <p:cNvPr id="45" name="Segnaposto testo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it-IT" noProof="0" dirty="0"/>
              <a:t>MESE </a:t>
            </a:r>
            <a:br>
              <a:rPr lang="it-IT" noProof="0" dirty="0"/>
            </a:br>
            <a:r>
              <a:rPr lang="it-IT" noProof="0" dirty="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i ringraziamento">
    <p:spTree>
      <p:nvGrpSpPr>
        <p:cNvPr id="1" name=""/>
        <p:cNvGrpSpPr/>
        <p:nvPr/>
      </p:nvGrpSpPr>
      <p:grpSpPr>
        <a:xfrm>
          <a:off x="0" y="0"/>
          <a:ext cx="0" cy="0"/>
          <a:chOff x="0" y="0"/>
          <a:chExt cx="0" cy="0"/>
        </a:xfrm>
      </p:grpSpPr>
      <p:grpSp>
        <p:nvGrpSpPr>
          <p:cNvPr id="40" name="Elemento grafico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igura a mano libera: Forma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it-IT" noProof="0"/>
            </a:p>
          </p:txBody>
        </p:sp>
        <p:sp>
          <p:nvSpPr>
            <p:cNvPr id="41" name="Figura a mano libera: Forma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it-IT" noProof="0"/>
            </a:p>
          </p:txBody>
        </p:sp>
      </p:grpSp>
      <p:sp>
        <p:nvSpPr>
          <p:cNvPr id="14" name="Figura a mano libera: Forma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it-IT" noProof="0"/>
          </a:p>
        </p:txBody>
      </p:sp>
      <p:sp>
        <p:nvSpPr>
          <p:cNvPr id="10" name="Figura a mano libera: Forma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it-IT" noProof="0"/>
          </a:p>
        </p:txBody>
      </p:sp>
      <p:sp>
        <p:nvSpPr>
          <p:cNvPr id="12" name="Figura a mano libera: Forma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it-IT" noProof="0"/>
          </a:p>
        </p:txBody>
      </p:sp>
      <p:sp>
        <p:nvSpPr>
          <p:cNvPr id="16" name="Figura a mano libera: Forma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it-IT" noProof="0"/>
          </a:p>
        </p:txBody>
      </p:sp>
      <p:sp>
        <p:nvSpPr>
          <p:cNvPr id="9" name="Figura a mano libera: Forma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it-IT" noProof="0"/>
          </a:p>
        </p:txBody>
      </p:sp>
      <p:sp>
        <p:nvSpPr>
          <p:cNvPr id="11" name="Figura a mano libera: Forma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it-IT" noProof="0"/>
          </a:p>
        </p:txBody>
      </p:sp>
      <p:sp>
        <p:nvSpPr>
          <p:cNvPr id="15" name="Figura a mano libera: Forma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it-IT" noProof="0"/>
          </a:p>
        </p:txBody>
      </p:sp>
      <p:sp>
        <p:nvSpPr>
          <p:cNvPr id="21" name="Titolo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it-IT" noProof="0"/>
              <a:t>Grazie!</a:t>
            </a:r>
          </a:p>
        </p:txBody>
      </p:sp>
      <p:grpSp>
        <p:nvGrpSpPr>
          <p:cNvPr id="23" name="Elemento grafico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igura a mano libera: Forma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it-IT" noProof="0"/>
            </a:p>
          </p:txBody>
        </p:sp>
        <p:sp>
          <p:nvSpPr>
            <p:cNvPr id="25" name="Figura a mano libera: Forma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it-IT" noProof="0"/>
            </a:p>
          </p:txBody>
        </p:sp>
        <p:sp>
          <p:nvSpPr>
            <p:cNvPr id="27" name="Figura a mano libera: Forma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it-IT" noProof="0"/>
            </a:p>
          </p:txBody>
        </p:sp>
      </p:grpSp>
      <p:sp>
        <p:nvSpPr>
          <p:cNvPr id="30" name="Segnaposto immagine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it-IT" noProof="0"/>
              <a:t>Fare clic sull'icona per inserire un'immagine</a:t>
            </a:r>
          </a:p>
        </p:txBody>
      </p:sp>
      <p:sp>
        <p:nvSpPr>
          <p:cNvPr id="35" name="Segnaposto testo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it-IT" noProof="0"/>
              <a:t>Modifica gli stili del testo dello schema</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pSp>
        <p:nvGrpSpPr>
          <p:cNvPr id="25" name="Elemento grafico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igura a mano libera: Forma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it-IT" noProof="0"/>
            </a:p>
          </p:txBody>
        </p:sp>
        <p:sp>
          <p:nvSpPr>
            <p:cNvPr id="40" name="Figura a mano libera: Forma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it-IT" noProof="0"/>
            </a:p>
          </p:txBody>
        </p:sp>
        <p:sp>
          <p:nvSpPr>
            <p:cNvPr id="41" name="Figura a mano libera: Forma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it-IT" noProof="0"/>
            </a:p>
          </p:txBody>
        </p:sp>
        <p:sp>
          <p:nvSpPr>
            <p:cNvPr id="36" name="Figura a mano libera: Forma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it-IT" noProof="0"/>
            </a:p>
          </p:txBody>
        </p:sp>
        <p:sp>
          <p:nvSpPr>
            <p:cNvPr id="37" name="Figura a mano libera: Forma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it-IT" noProof="0"/>
            </a:p>
          </p:txBody>
        </p:sp>
        <p:sp>
          <p:nvSpPr>
            <p:cNvPr id="39" name="Figura a mano libera: Forma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it-IT" noProof="0"/>
            </a:p>
          </p:txBody>
        </p:sp>
        <p:sp>
          <p:nvSpPr>
            <p:cNvPr id="26" name="Figura a mano libera: Forma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it-IT" noProof="0"/>
            </a:p>
          </p:txBody>
        </p:sp>
        <p:sp>
          <p:nvSpPr>
            <p:cNvPr id="27" name="Figura a mano libera: Forma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it-IT" noProof="0"/>
            </a:p>
          </p:txBody>
        </p:sp>
        <p:sp>
          <p:nvSpPr>
            <p:cNvPr id="31" name="Figura a mano libera: Forma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it-IT" noProof="0"/>
            </a:p>
          </p:txBody>
        </p:sp>
        <p:sp>
          <p:nvSpPr>
            <p:cNvPr id="32" name="Figura a mano libera: Forma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it-IT" noProof="0"/>
            </a:p>
          </p:txBody>
        </p:sp>
        <p:sp>
          <p:nvSpPr>
            <p:cNvPr id="35" name="Figura a mano libera: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it-IT" noProof="0"/>
            </a:p>
          </p:txBody>
        </p:sp>
      </p:grpSp>
      <p:sp>
        <p:nvSpPr>
          <p:cNvPr id="2" name="Titolo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it-IT" noProof="0"/>
              <a:t>Presentazione</a:t>
            </a:r>
            <a:br>
              <a:rPr lang="it-IT" noProof="0"/>
            </a:br>
            <a:r>
              <a:rPr lang="it-IT" noProof="0"/>
              <a:t>Titolo</a:t>
            </a:r>
          </a:p>
        </p:txBody>
      </p:sp>
      <p:sp>
        <p:nvSpPr>
          <p:cNvPr id="23" name="Sottotitolo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11" name="Elemento grafico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igura a mano libera: Forma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it-IT" noProof="0"/>
            </a:p>
          </p:txBody>
        </p:sp>
        <p:sp>
          <p:nvSpPr>
            <p:cNvPr id="14" name="Figura a mano libera: Forma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it-IT" noProof="0"/>
            </a:p>
          </p:txBody>
        </p:sp>
      </p:grpSp>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5" name="Elemento grafico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8" name="Elemento grafico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it-IT" noProof="0"/>
              <a:t>Diapositiva divisore</a:t>
            </a:r>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
        <p:nvSpPr>
          <p:cNvPr id="21" name="Segnaposto testo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Modifica gli stili del testo dello schema</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5" name="Elemento gra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8" name="Elemento gra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
        <p:nvSpPr>
          <p:cNvPr id="7" name="Titolo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rtl="0">
              <a:defRPr lang="en-US">
                <a:solidFill>
                  <a:schemeClr val="bg1"/>
                </a:solidFill>
              </a:defRPr>
            </a:lvl1pPr>
          </a:lstStyle>
          <a:p>
            <a:pPr lvl="0" rtl="0"/>
            <a:r>
              <a:rPr lang="it-IT" noProof="0"/>
              <a:t>Fare clic per modificare lo stile del titolo</a:t>
            </a:r>
          </a:p>
        </p:txBody>
      </p:sp>
      <p:sp>
        <p:nvSpPr>
          <p:cNvPr id="22" name="Segnaposto contenuto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rtlCol="0"/>
          <a:lstStyle>
            <a:lvl1pPr rtl="0">
              <a:defRPr/>
            </a:lvl1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5" name="Elemento gra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8" name="Elemento gra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
        <p:nvSpPr>
          <p:cNvPr id="7" name="Titolo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rtl="0">
              <a:defRPr lang="en-US">
                <a:solidFill>
                  <a:schemeClr val="bg1"/>
                </a:solidFill>
              </a:defRPr>
            </a:lvl1pPr>
          </a:lstStyle>
          <a:p>
            <a:pPr lvl="0" rtl="0"/>
            <a:r>
              <a:rPr lang="it-IT" noProof="0"/>
              <a:t>Fare clic per modificare lo stile del titolo</a:t>
            </a:r>
          </a:p>
        </p:txBody>
      </p:sp>
      <p:sp>
        <p:nvSpPr>
          <p:cNvPr id="17" name="Segnaposto contenuto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rtlCol="0"/>
          <a:lstStyle>
            <a:lvl1pPr rtl="0">
              <a:defRPr/>
            </a:lvl1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8" name="Segnaposto contenuto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rtlCol="0"/>
          <a:lstStyle>
            <a:lvl1pPr rtl="0">
              <a:defRPr/>
            </a:lvl1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5" name="Elemento gra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8" name="Elemento gra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
        <p:nvSpPr>
          <p:cNvPr id="7" name="Titolo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rtl="0">
              <a:defRPr lang="en-US">
                <a:solidFill>
                  <a:schemeClr val="bg1"/>
                </a:solidFill>
              </a:defRPr>
            </a:lvl1pPr>
          </a:lstStyle>
          <a:p>
            <a:pPr lvl="0" rtl="0"/>
            <a:r>
              <a:rPr lang="it-IT" noProof="0"/>
              <a:t>Fare clic per modificare lo stile del titolo</a:t>
            </a:r>
          </a:p>
        </p:txBody>
      </p:sp>
      <p:sp>
        <p:nvSpPr>
          <p:cNvPr id="17" name="Segnaposto testo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rtlCol="0" anchor="b"/>
          <a:lstStyle>
            <a:lvl1pPr marL="0" indent="0" rtl="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8" name="Segnaposto contenuto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rtlCol="0"/>
          <a:lstStyle>
            <a:lvl1pPr rtl="0">
              <a:defRPr/>
            </a:lvl1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9" name="Segnaposto testo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rtlCol="0" anchor="b"/>
          <a:lstStyle>
            <a:lvl1pPr marL="0" indent="0" rtl="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0" name="Segnaposto contenuto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rtlCol="0"/>
          <a:lstStyle>
            <a:lvl1pPr rtl="0">
              <a:defRPr/>
            </a:lvl1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grpSp>
        <p:nvGrpSpPr>
          <p:cNvPr id="11" name="Elemento gra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igura a mano libera: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4" name="Segnaposto piè di pa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it-IT" noProof="0"/>
              <a:t>AGGIUNGERE UN PIÈ DI PAGINA</a:t>
            </a:r>
          </a:p>
        </p:txBody>
      </p:sp>
      <p:sp>
        <p:nvSpPr>
          <p:cNvPr id="5" name="Segnaposto numero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6" name="Elemento gra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7" name="Elemento gra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27" name="Figura a mano libera: Forma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it-IT" noProof="0"/>
          </a:p>
        </p:txBody>
      </p:sp>
      <p:sp>
        <p:nvSpPr>
          <p:cNvPr id="16" name="Segnaposto contenuto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rtlCol="0"/>
          <a:lstStyle>
            <a:lvl1pPr rtl="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9" name="Segnaposto testo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2" name="Titolo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rtlCol="0"/>
          <a:lstStyle>
            <a:lvl1pPr rtl="0">
              <a:defRPr>
                <a:solidFill>
                  <a:schemeClr val="bg1"/>
                </a:solidFill>
              </a:defRPr>
            </a:lvl1pPr>
          </a:lstStyle>
          <a:p>
            <a:pPr rtl="0"/>
            <a:r>
              <a:rPr lang="it-IT" noProof="0"/>
              <a:t>Fare clic per modificare lo stile del titolo</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con grafico">
    <p:spTree>
      <p:nvGrpSpPr>
        <p:cNvPr id="1" name=""/>
        <p:cNvGrpSpPr/>
        <p:nvPr/>
      </p:nvGrpSpPr>
      <p:grpSpPr>
        <a:xfrm>
          <a:off x="0" y="0"/>
          <a:ext cx="0" cy="0"/>
          <a:chOff x="0" y="0"/>
          <a:chExt cx="0" cy="0"/>
        </a:xfrm>
      </p:grpSpPr>
      <p:grpSp>
        <p:nvGrpSpPr>
          <p:cNvPr id="11" name="Elemento gra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igura a mano libera: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4" name="Segnaposto piè di pa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it-IT" noProof="0"/>
              <a:t>AGGIUNGERE UN PIÈ DI PAGINA</a:t>
            </a:r>
          </a:p>
        </p:txBody>
      </p:sp>
      <p:sp>
        <p:nvSpPr>
          <p:cNvPr id="5" name="Segnaposto numero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6" name="Elemento gra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7" name="Elemento gra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27" name="Figura a mano libera: Forma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it-IT" noProof="0"/>
          </a:p>
        </p:txBody>
      </p:sp>
      <p:sp>
        <p:nvSpPr>
          <p:cNvPr id="17" name="Segnaposto immagine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18" name="Segnaposto testo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2" name="Titolo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rtlCol="0"/>
          <a:lstStyle>
            <a:lvl1pPr rtl="0">
              <a:defRPr>
                <a:solidFill>
                  <a:schemeClr val="bg1"/>
                </a:solidFill>
              </a:defRPr>
            </a:lvl1pPr>
          </a:lstStyle>
          <a:p>
            <a:pPr rtl="0"/>
            <a:r>
              <a:rPr lang="it-IT" noProof="0"/>
              <a:t>Fare clic per modificare lo stile del titolo</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5" name="Elemento gra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8" name="Elemento gra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
        <p:nvSpPr>
          <p:cNvPr id="7" name="Titolo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rtl="0">
              <a:defRPr lang="en-US">
                <a:solidFill>
                  <a:schemeClr val="bg1"/>
                </a:solidFill>
              </a:defRPr>
            </a:lvl1pPr>
          </a:lstStyle>
          <a:p>
            <a:pPr lvl="0" rtl="0"/>
            <a:r>
              <a:rPr lang="it-IT" noProof="0"/>
              <a:t>Fare clic per modificare lo stile del titolo</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spTree>
      <p:nvGrpSpPr>
        <p:cNvPr id="1" name=""/>
        <p:cNvGrpSpPr/>
        <p:nvPr/>
      </p:nvGrpSpPr>
      <p:grpSpPr>
        <a:xfrm>
          <a:off x="0" y="0"/>
          <a:ext cx="0" cy="0"/>
          <a:chOff x="0" y="0"/>
          <a:chExt cx="0" cy="0"/>
        </a:xfrm>
      </p:grpSpPr>
      <p:grpSp>
        <p:nvGrpSpPr>
          <p:cNvPr id="11" name="Elemento grafico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igura a mano libera: Forma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it-IT" noProof="0"/>
            </a:p>
          </p:txBody>
        </p:sp>
        <p:sp>
          <p:nvSpPr>
            <p:cNvPr id="14" name="Figura a mano libera: Forma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it-IT" noProof="0"/>
            </a:p>
          </p:txBody>
        </p:sp>
      </p:grpSp>
      <p:grpSp>
        <p:nvGrpSpPr>
          <p:cNvPr id="31" name="Elemento gra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igura a mano libera: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33" name="Figura a mano libera: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5" name="Elemento grafico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16" name="Segnaposto immagine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it-IT" noProof="0"/>
              <a:t>Fare clic sull'icona per inserire un'immagine</a:t>
            </a:r>
          </a:p>
        </p:txBody>
      </p:sp>
      <p:sp>
        <p:nvSpPr>
          <p:cNvPr id="4" name="Segnaposto dat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8" name="Elemento grafico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it-IT" noProof="0"/>
              <a:t>Diapositiva divisore</a:t>
            </a:r>
          </a:p>
        </p:txBody>
      </p:sp>
      <p:grpSp>
        <p:nvGrpSpPr>
          <p:cNvPr id="26" name="Elemento gra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igura a mano libera: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it-IT" noProof="0"/>
            </a:p>
          </p:txBody>
        </p:sp>
        <p:sp>
          <p:nvSpPr>
            <p:cNvPr id="29" name="Figura a mano libera: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it-IT"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e">
    <p:bg>
      <p:bgPr>
        <a:solidFill>
          <a:schemeClr val="bg1"/>
        </a:solidFill>
        <a:effectLst/>
      </p:bgPr>
    </p:bg>
    <p:spTree>
      <p:nvGrpSpPr>
        <p:cNvPr id="1" name=""/>
        <p:cNvGrpSpPr/>
        <p:nvPr/>
      </p:nvGrpSpPr>
      <p:grpSpPr>
        <a:xfrm>
          <a:off x="0" y="0"/>
          <a:ext cx="0" cy="0"/>
          <a:chOff x="0" y="0"/>
          <a:chExt cx="0" cy="0"/>
        </a:xfrm>
      </p:grpSpPr>
      <p:sp>
        <p:nvSpPr>
          <p:cNvPr id="4" name="Elemento grafico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it-IT" noProof="0"/>
          </a:p>
        </p:txBody>
      </p:sp>
      <p:sp>
        <p:nvSpPr>
          <p:cNvPr id="23" name="Segnaposto testo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it-IT" noProof="0"/>
              <a:t>1</a:t>
            </a:r>
          </a:p>
        </p:txBody>
      </p:sp>
      <p:sp>
        <p:nvSpPr>
          <p:cNvPr id="26" name="Segnaposto testo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it-IT" noProof="0"/>
              <a:t>Modifica gli stili del testo dello schema</a:t>
            </a:r>
          </a:p>
        </p:txBody>
      </p:sp>
      <p:sp>
        <p:nvSpPr>
          <p:cNvPr id="33" name="Segnaposto testo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it-IT" noProof="0"/>
              <a:t>2</a:t>
            </a:r>
          </a:p>
        </p:txBody>
      </p:sp>
      <p:sp>
        <p:nvSpPr>
          <p:cNvPr id="34" name="Segnaposto testo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it-IT" noProof="0"/>
              <a:t>Modifica gli stili del testo dello schema</a:t>
            </a:r>
          </a:p>
        </p:txBody>
      </p:sp>
      <p:sp>
        <p:nvSpPr>
          <p:cNvPr id="37" name="Segnaposto testo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it-IT" noProof="0"/>
              <a:t>3</a:t>
            </a:r>
          </a:p>
        </p:txBody>
      </p:sp>
      <p:sp>
        <p:nvSpPr>
          <p:cNvPr id="38" name="Segnaposto testo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it-IT" noProof="0"/>
              <a:t>Modifica gli stili del testo dello schema</a:t>
            </a:r>
          </a:p>
        </p:txBody>
      </p:sp>
      <p:sp>
        <p:nvSpPr>
          <p:cNvPr id="40" name="Segnaposto testo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it-IT" noProof="0"/>
              <a:t>Modifica gli stili del testo dello schema</a:t>
            </a:r>
          </a:p>
        </p:txBody>
      </p:sp>
      <p:sp>
        <p:nvSpPr>
          <p:cNvPr id="43" name="Segnaposto testo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it-IT" noProof="0"/>
              <a:t>Modifica gli stili del testo dello schema</a:t>
            </a:r>
          </a:p>
        </p:txBody>
      </p:sp>
      <p:sp>
        <p:nvSpPr>
          <p:cNvPr id="45" name="Segnaposto testo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it-IT" noProof="0"/>
              <a:t>Modifica gli stili del testo dello schema</a:t>
            </a:r>
          </a:p>
        </p:txBody>
      </p:sp>
      <p:sp>
        <p:nvSpPr>
          <p:cNvPr id="46" name="Segnaposto testo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it-IT" noProof="0"/>
              <a:t>Modifica gli stili del testo dello schema</a:t>
            </a:r>
          </a:p>
        </p:txBody>
      </p:sp>
      <p:sp>
        <p:nvSpPr>
          <p:cNvPr id="48" name="Segnaposto testo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it-IT" noProof="0"/>
              <a:t>Modifica gli stili del testo dello schema</a:t>
            </a:r>
          </a:p>
        </p:txBody>
      </p:sp>
      <p:sp>
        <p:nvSpPr>
          <p:cNvPr id="49" name="Segnaposto testo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it-IT" noProof="0"/>
              <a:t>Modifica gli stili del testo dello schema</a:t>
            </a:r>
          </a:p>
        </p:txBody>
      </p:sp>
      <p:sp>
        <p:nvSpPr>
          <p:cNvPr id="50" name="Segnaposto testo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it-IT" noProof="0"/>
              <a:t>Modifica gli stili del testo dello schema</a:t>
            </a:r>
          </a:p>
        </p:txBody>
      </p:sp>
      <p:sp>
        <p:nvSpPr>
          <p:cNvPr id="55" name="Segnaposto immagine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it-IT" noProof="0"/>
              <a:t>Fare clic sull'icona per inserire un'immagine</a:t>
            </a:r>
          </a:p>
        </p:txBody>
      </p:sp>
      <p:sp>
        <p:nvSpPr>
          <p:cNvPr id="56" name="Segnaposto immagine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it-IT" noProof="0"/>
              <a:t>Fare clic sull'icona per inserire un'immagine</a:t>
            </a:r>
          </a:p>
        </p:txBody>
      </p:sp>
      <p:sp>
        <p:nvSpPr>
          <p:cNvPr id="57" name="Segnaposto immagine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it-IT" noProof="0"/>
              <a:t>Fare clic sull'icona per inserire un'immagine</a:t>
            </a:r>
          </a:p>
        </p:txBody>
      </p:sp>
      <p:sp>
        <p:nvSpPr>
          <p:cNvPr id="58" name="Segnaposto immagine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it-IT" noProof="0"/>
              <a:t>Come usare questo modello</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testo 1">
    <p:spTree>
      <p:nvGrpSpPr>
        <p:cNvPr id="1" name=""/>
        <p:cNvGrpSpPr/>
        <p:nvPr/>
      </p:nvGrpSpPr>
      <p:grpSpPr>
        <a:xfrm>
          <a:off x="0" y="0"/>
          <a:ext cx="0" cy="0"/>
          <a:chOff x="0" y="0"/>
          <a:chExt cx="0" cy="0"/>
        </a:xfrm>
      </p:grpSpPr>
      <p:grpSp>
        <p:nvGrpSpPr>
          <p:cNvPr id="7" name="Elemento grafico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igura a mano libera: Forma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9" name="Figura a mano libera: Forma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3" name="Segnaposto testo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4" name="Segnaposto data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it-IT" noProof="0"/>
              <a:t>GG.MM.20XX</a:t>
            </a:r>
          </a:p>
        </p:txBody>
      </p:sp>
      <p:sp>
        <p:nvSpPr>
          <p:cNvPr id="5" name="Segnaposto piè di pagina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10" name="Elemento grafico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11" name="Elemento grafico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13" name="Titolo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it-IT" noProof="0"/>
              <a:t>Layout testo 1</a:t>
            </a:r>
          </a:p>
        </p:txBody>
      </p:sp>
      <p:sp>
        <p:nvSpPr>
          <p:cNvPr id="17" name="Segnaposto testo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it-IT" noProof="0"/>
              <a:t>Modifica gli stili del testo dello schema</a:t>
            </a:r>
          </a:p>
        </p:txBody>
      </p:sp>
      <p:grpSp>
        <p:nvGrpSpPr>
          <p:cNvPr id="19" name="Elemento grafico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igura a mano libera: Forma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it-IT" noProof="0"/>
            </a:p>
          </p:txBody>
        </p:sp>
        <p:sp>
          <p:nvSpPr>
            <p:cNvPr id="21" name="Figura a mano libera: Forma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it-IT" noProof="0"/>
            </a:p>
          </p:txBody>
        </p:sp>
        <p:sp>
          <p:nvSpPr>
            <p:cNvPr id="22" name="Figura a mano libera: Forma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it-IT" noProof="0"/>
            </a:p>
          </p:txBody>
        </p:sp>
      </p:grpSp>
      <p:sp>
        <p:nvSpPr>
          <p:cNvPr id="24" name="Segnaposto immagine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it-IT" noProof="0"/>
              <a:t>Fare clic sull'icona per inserire un'immagine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testo 2">
    <p:spTree>
      <p:nvGrpSpPr>
        <p:cNvPr id="1" name=""/>
        <p:cNvGrpSpPr/>
        <p:nvPr/>
      </p:nvGrpSpPr>
      <p:grpSpPr>
        <a:xfrm>
          <a:off x="0" y="0"/>
          <a:ext cx="0" cy="0"/>
          <a:chOff x="0" y="0"/>
          <a:chExt cx="0" cy="0"/>
        </a:xfrm>
      </p:grpSpPr>
      <p:grpSp>
        <p:nvGrpSpPr>
          <p:cNvPr id="8" name="Elemento grafico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igura a mano libera: Forma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10" name="Figura a mano libera: Forma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5" name="Segnaposto data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it-IT" noProof="0"/>
              <a:t>GG.MM.20XX</a:t>
            </a:r>
          </a:p>
        </p:txBody>
      </p:sp>
      <p:sp>
        <p:nvSpPr>
          <p:cNvPr id="6" name="Segnaposto piè di pagina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it-IT" noProof="0"/>
              <a:t>AGGIUNGERE UN PIÈ DI PAGINA</a:t>
            </a:r>
          </a:p>
        </p:txBody>
      </p:sp>
      <p:sp>
        <p:nvSpPr>
          <p:cNvPr id="7" name="Segnaposto numero diapositiva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grpSp>
        <p:nvGrpSpPr>
          <p:cNvPr id="13" name="Gruppo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Elemento grafico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12" name="Elemento grafico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grpSp>
      <p:sp>
        <p:nvSpPr>
          <p:cNvPr id="16" name="Titolo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it-IT" noProof="0"/>
              <a:t>Layout testo 2</a:t>
            </a:r>
          </a:p>
        </p:txBody>
      </p:sp>
      <p:sp>
        <p:nvSpPr>
          <p:cNvPr id="17" name="Segnaposto testo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18" name="Segnaposto testo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it-IT" noProof="0"/>
              <a:t>Modifica gli stili del testo dello schema</a:t>
            </a:r>
          </a:p>
        </p:txBody>
      </p:sp>
      <p:sp>
        <p:nvSpPr>
          <p:cNvPr id="20" name="Segnaposto testo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it-IT" noProof="0"/>
              <a:t>Modifica gli stili del testo dello schema</a:t>
            </a:r>
          </a:p>
        </p:txBody>
      </p:sp>
      <p:grpSp>
        <p:nvGrpSpPr>
          <p:cNvPr id="22" name="Elemento grafico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igura a mano libera: Forma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it-IT" noProof="0"/>
            </a:p>
          </p:txBody>
        </p:sp>
        <p:sp>
          <p:nvSpPr>
            <p:cNvPr id="24" name="Figura a mano libera: Forma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it-IT" noProof="0"/>
            </a:p>
          </p:txBody>
        </p:sp>
        <p:sp>
          <p:nvSpPr>
            <p:cNvPr id="25" name="Figura a mano libera: Forma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it-IT" noProof="0"/>
            </a:p>
          </p:txBody>
        </p:sp>
      </p:grpSp>
      <p:sp>
        <p:nvSpPr>
          <p:cNvPr id="27" name="Segnaposto immagine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it-IT" noProof="0"/>
              <a:t>Fare clic sull'icona per inserire un'immagine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con sottotitoli">
    <p:spTree>
      <p:nvGrpSpPr>
        <p:cNvPr id="1" name=""/>
        <p:cNvGrpSpPr/>
        <p:nvPr/>
      </p:nvGrpSpPr>
      <p:grpSpPr>
        <a:xfrm>
          <a:off x="0" y="0"/>
          <a:ext cx="0" cy="0"/>
          <a:chOff x="0" y="0"/>
          <a:chExt cx="0" cy="0"/>
        </a:xfrm>
      </p:grpSpPr>
      <p:grpSp>
        <p:nvGrpSpPr>
          <p:cNvPr id="18" name="Elemento grafico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igura a mano libera: Forma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20" name="Figura a mano libera: Forma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3" name="Segnaposto testo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Titolo sezione 1</a:t>
            </a:r>
          </a:p>
        </p:txBody>
      </p:sp>
      <p:sp>
        <p:nvSpPr>
          <p:cNvPr id="4" name="Segnaposto contenuto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rtlCol="0">
            <a:normAutofit/>
          </a:bodyPr>
          <a:lstStyle>
            <a:lvl1pPr rtl="0">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it-IT" noProof="0"/>
              <a:t>Modifica gli stili del testo dello schema</a:t>
            </a:r>
          </a:p>
          <a:p>
            <a:pPr lvl="1" rtl="0"/>
            <a:r>
              <a:rPr lang="it-IT" noProof="0"/>
              <a:t>Secondo livello</a:t>
            </a:r>
          </a:p>
        </p:txBody>
      </p:sp>
      <p:sp>
        <p:nvSpPr>
          <p:cNvPr id="8" name="Segnaposto piè di pagina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it-IT" noProof="0"/>
              <a:t>AGGIUNGERE UN PIÈ DI PAGINA</a:t>
            </a:r>
          </a:p>
        </p:txBody>
      </p:sp>
      <p:sp>
        <p:nvSpPr>
          <p:cNvPr id="9" name="Segnaposto numero diapositiva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10" name="Elemento grafico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11" name="Elemento grafico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13" name="Titolo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it-IT" noProof="0"/>
              <a:t>Confronto</a:t>
            </a:r>
          </a:p>
        </p:txBody>
      </p:sp>
      <p:sp>
        <p:nvSpPr>
          <p:cNvPr id="15" name="Segnaposto testo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Titolo sezione 1</a:t>
            </a:r>
          </a:p>
        </p:txBody>
      </p:sp>
      <p:sp>
        <p:nvSpPr>
          <p:cNvPr id="16" name="Segnaposto contenuto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rtlCol="0">
            <a:normAutofit/>
          </a:bodyPr>
          <a:lstStyle>
            <a:lvl1pPr rtl="0">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it-IT" noProof="0"/>
              <a:t>Modifica gli stili del testo dello schema</a:t>
            </a:r>
          </a:p>
          <a:p>
            <a:pPr lvl="1" rtl="0"/>
            <a:r>
              <a:rPr lang="it-IT" noProof="0"/>
              <a:t>Secondo livello</a:t>
            </a:r>
          </a:p>
        </p:txBody>
      </p:sp>
      <p:sp>
        <p:nvSpPr>
          <p:cNvPr id="17" name="Segnaposto testo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22" name="Figura a mano libera: Forma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it-IT" noProof="0"/>
          </a:p>
        </p:txBody>
      </p:sp>
      <p:sp>
        <p:nvSpPr>
          <p:cNvPr id="23" name="Figura a mano libera: Forma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grpSp>
        <p:nvGrpSpPr>
          <p:cNvPr id="11" name="Elemento gra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igura a mano libera: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4" name="Segnaposto piè di pa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it-IT" noProof="0"/>
              <a:t>AGGIUNGERE UN PIÈ DI PAGINA</a:t>
            </a:r>
          </a:p>
        </p:txBody>
      </p:sp>
      <p:sp>
        <p:nvSpPr>
          <p:cNvPr id="5" name="Segnaposto numero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6" name="Elemento gra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7" name="Elemento gra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9" name="Titolo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it-IT" noProof="0"/>
              <a:t>Diapositiva con grafico</a:t>
            </a:r>
          </a:p>
        </p:txBody>
      </p:sp>
      <p:sp>
        <p:nvSpPr>
          <p:cNvPr id="10" name="Segnaposto testo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23" name="Segnaposto grafico 21">
            <a:extLst>
              <a:ext uri="{FF2B5EF4-FFF2-40B4-BE49-F238E27FC236}">
                <a16:creationId xmlns:a16="http://schemas.microsoft.com/office/drawing/2014/main" id="{DD959D31-8095-4F0E-8AA3-33ABE262D130}"/>
              </a:ext>
            </a:extLst>
          </p:cNvPr>
          <p:cNvSpPr>
            <a:spLocks noGrp="1"/>
          </p:cNvSpPr>
          <p:nvPr>
            <p:ph type="chart" sz="quarter" idx="14" hasCustomPrompt="1"/>
          </p:nvPr>
        </p:nvSpPr>
        <p:spPr>
          <a:xfrm>
            <a:off x="5159375" y="1347788"/>
            <a:ext cx="6121400" cy="4090987"/>
          </a:xfrm>
        </p:spPr>
        <p:txBody>
          <a:bodyPr rtlCol="0" anchor="ctr" anchorCtr="0">
            <a:normAutofit/>
          </a:bodyPr>
          <a:lstStyle>
            <a:lvl1pPr marL="0" indent="0" algn="ctr">
              <a:buNone/>
              <a:defRPr sz="1400"/>
            </a:lvl1pPr>
          </a:lstStyle>
          <a:p>
            <a:pPr rtl="0"/>
            <a:r>
              <a:rPr lang="it-IT" noProof="0"/>
              <a:t>Fare clic sull'icona per aggiungere un grafico</a:t>
            </a:r>
          </a:p>
        </p:txBody>
      </p:sp>
      <p:sp>
        <p:nvSpPr>
          <p:cNvPr id="27" name="Figura a mano libera: Forma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it-IT" noProof="0"/>
          </a:p>
        </p:txBody>
      </p:sp>
      <p:sp>
        <p:nvSpPr>
          <p:cNvPr id="28" name="Figura a mano libera: Forma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con tabella">
    <p:spTree>
      <p:nvGrpSpPr>
        <p:cNvPr id="1" name=""/>
        <p:cNvGrpSpPr/>
        <p:nvPr/>
      </p:nvGrpSpPr>
      <p:grpSpPr>
        <a:xfrm>
          <a:off x="0" y="0"/>
          <a:ext cx="0" cy="0"/>
          <a:chOff x="0" y="0"/>
          <a:chExt cx="0" cy="0"/>
        </a:xfrm>
      </p:grpSpPr>
      <p:grpSp>
        <p:nvGrpSpPr>
          <p:cNvPr id="11" name="Elemento gra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igura a mano libera: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4" name="Segnaposto piè di pa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it-IT" noProof="0"/>
              <a:t>AGGIUNGERE UN PIÈ DI PAGINA</a:t>
            </a:r>
          </a:p>
        </p:txBody>
      </p:sp>
      <p:sp>
        <p:nvSpPr>
          <p:cNvPr id="5" name="Segnaposto numero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6" name="Elemento gra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it-IT" noProof="0"/>
          </a:p>
        </p:txBody>
      </p:sp>
      <p:sp>
        <p:nvSpPr>
          <p:cNvPr id="7" name="Elemento gra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it-IT" noProof="0"/>
          </a:p>
        </p:txBody>
      </p:sp>
      <p:sp>
        <p:nvSpPr>
          <p:cNvPr id="9" name="Titolo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it-IT" noProof="0"/>
              <a:t>Diapositiva con tabella</a:t>
            </a:r>
          </a:p>
        </p:txBody>
      </p:sp>
      <p:sp>
        <p:nvSpPr>
          <p:cNvPr id="10" name="Segnaposto testo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15" name="Segnaposto tabella 14">
            <a:extLst>
              <a:ext uri="{FF2B5EF4-FFF2-40B4-BE49-F238E27FC236}">
                <a16:creationId xmlns:a16="http://schemas.microsoft.com/office/drawing/2014/main" id="{7658F6E5-229A-4857-8140-782AA94211B5}"/>
              </a:ext>
            </a:extLst>
          </p:cNvPr>
          <p:cNvSpPr>
            <a:spLocks noGrp="1"/>
          </p:cNvSpPr>
          <p:nvPr>
            <p:ph type="tbl" sz="quarter" idx="13" hasCustomPrompt="1"/>
          </p:nvPr>
        </p:nvSpPr>
        <p:spPr>
          <a:xfrm>
            <a:off x="5159375" y="1347788"/>
            <a:ext cx="6121400" cy="4090987"/>
          </a:xfrm>
        </p:spPr>
        <p:txBody>
          <a:bodyPr rtlCol="0" anchor="ctr" anchorCtr="0">
            <a:normAutofit/>
          </a:bodyPr>
          <a:lstStyle>
            <a:lvl1pPr marL="0" indent="0" algn="ctr">
              <a:buNone/>
              <a:defRPr sz="1400"/>
            </a:lvl1pPr>
          </a:lstStyle>
          <a:p>
            <a:pPr rtl="0"/>
            <a:r>
              <a:rPr lang="it-IT" noProof="0"/>
              <a:t>Fare clic sull'icona per aggiungere una tabella</a:t>
            </a:r>
          </a:p>
        </p:txBody>
      </p:sp>
      <p:sp>
        <p:nvSpPr>
          <p:cNvPr id="17" name="Figura a mano libera: Forma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it-IT" noProof="0"/>
          </a:p>
        </p:txBody>
      </p:sp>
      <p:sp>
        <p:nvSpPr>
          <p:cNvPr id="18" name="Figura a mano libera: Forma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grpSp>
        <p:nvGrpSpPr>
          <p:cNvPr id="6" name="Elemento grafico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igura a mano libera: Forma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8" name="Figura a mano libera: Forma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3" name="Segnaposto piè di pagina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it-IT" noProof="0"/>
              <a:t>AGGIUNGERE UN PIÈ DI PAGINA</a:t>
            </a:r>
          </a:p>
        </p:txBody>
      </p:sp>
      <p:sp>
        <p:nvSpPr>
          <p:cNvPr id="4" name="Segnaposto numero diapositiva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grpSp>
        <p:nvGrpSpPr>
          <p:cNvPr id="9" name="Elemento grafico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igura a mano libera: Forma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it-IT" noProof="0"/>
            </a:p>
          </p:txBody>
        </p:sp>
        <p:sp>
          <p:nvSpPr>
            <p:cNvPr id="11" name="Figura a mano libera: Forma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it-IT" noProof="0"/>
            </a:p>
          </p:txBody>
        </p:sp>
        <p:sp>
          <p:nvSpPr>
            <p:cNvPr id="13" name="Figura a mano libera: Forma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it-IT" noProof="0"/>
            </a:p>
          </p:txBody>
        </p:sp>
      </p:grpSp>
      <p:sp>
        <p:nvSpPr>
          <p:cNvPr id="16" name="Segnaposto testo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rtl="0">
              <a:buFont typeface="Arial" panose="020B0604020202020204" pitchFamily="34" charset="0"/>
              <a:buNone/>
              <a:defRPr lang="en-US" sz="2000" b="1">
                <a:solidFill>
                  <a:schemeClr val="bg1"/>
                </a:solidFill>
              </a:defRPr>
            </a:lvl1pPr>
          </a:lstStyle>
          <a:p>
            <a:pPr lvl="0" rtl="0"/>
            <a:r>
              <a:rPr lang="it-IT" noProof="0"/>
              <a:t>FARE CLIC PER MODIFICARE GLI STILI DEL TESTO DELLO SCHEMA</a:t>
            </a:r>
          </a:p>
        </p:txBody>
      </p:sp>
      <p:sp>
        <p:nvSpPr>
          <p:cNvPr id="20" name="Segnaposto immagine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25" name="Titolo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it-IT" noProof="0"/>
              <a:t>Immagine grande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 didascalia">
    <p:spTree>
      <p:nvGrpSpPr>
        <p:cNvPr id="1" name=""/>
        <p:cNvGrpSpPr/>
        <p:nvPr/>
      </p:nvGrpSpPr>
      <p:grpSpPr>
        <a:xfrm>
          <a:off x="0" y="0"/>
          <a:ext cx="0" cy="0"/>
          <a:chOff x="0" y="0"/>
          <a:chExt cx="0" cy="0"/>
        </a:xfrm>
      </p:grpSpPr>
      <p:grpSp>
        <p:nvGrpSpPr>
          <p:cNvPr id="9" name="Elemento grafico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igura a mano libera: Forma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it-IT" noProof="0"/>
            </a:p>
          </p:txBody>
        </p:sp>
        <p:sp>
          <p:nvSpPr>
            <p:cNvPr id="11" name="Figura a mano libera: Forma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it-IT" noProof="0"/>
            </a:p>
          </p:txBody>
        </p:sp>
      </p:grpSp>
      <p:sp>
        <p:nvSpPr>
          <p:cNvPr id="2" name="Titolo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it-IT" noProof="0"/>
              <a:t>AGGIUNGERE UN PIÈ DI PAGINA</a:t>
            </a:r>
          </a:p>
        </p:txBody>
      </p:sp>
      <p:sp>
        <p:nvSpPr>
          <p:cNvPr id="7" name="Segnaposto numero diapositiva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it-IT" noProof="0" smtClean="0"/>
              <a:t>‹N›</a:t>
            </a:fld>
            <a:endParaRPr lang="it-IT" noProof="0"/>
          </a:p>
        </p:txBody>
      </p:sp>
      <p:sp>
        <p:nvSpPr>
          <p:cNvPr id="13" name="Segnaposto elemento multimediale 12">
            <a:extLst>
              <a:ext uri="{FF2B5EF4-FFF2-40B4-BE49-F238E27FC236}">
                <a16:creationId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it-IT" noProof="0"/>
              <a:t>Fare clic sull'icona per aggiungere file multimediali</a:t>
            </a:r>
          </a:p>
        </p:txBody>
      </p:sp>
      <p:sp>
        <p:nvSpPr>
          <p:cNvPr id="17" name="Figura a mano libera: Forma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it-IT" noProof="0"/>
          </a:p>
        </p:txBody>
      </p:sp>
      <p:sp>
        <p:nvSpPr>
          <p:cNvPr id="16" name="Figura a mano libera: Forma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it-IT" noProof="0"/>
              <a:t> </a:t>
            </a:r>
          </a:p>
        </p:txBody>
      </p:sp>
      <p:sp>
        <p:nvSpPr>
          <p:cNvPr id="19" name="Figura a mano libera: Forma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it-IT" noProof="0"/>
          </a:p>
        </p:txBody>
      </p:sp>
      <p:sp>
        <p:nvSpPr>
          <p:cNvPr id="18" name="Figura a mano libera: Forma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it-IT" noProof="0"/>
              <a:t>GG.MM.20XX</a:t>
            </a:r>
          </a:p>
        </p:txBody>
      </p:sp>
      <p:sp>
        <p:nvSpPr>
          <p:cNvPr id="5" name="Segnaposto piè di pagina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it-IT" noProof="0"/>
              <a:t>AGGIUNGERE UN PIÈ DI PAGINA</a:t>
            </a:r>
          </a:p>
        </p:txBody>
      </p:sp>
      <p:sp>
        <p:nvSpPr>
          <p:cNvPr id="6" name="Segnaposto numero diapositiva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it-IT" noProof="0" smtClean="0"/>
              <a:pPr rtl="0"/>
              <a:t>‹N›</a:t>
            </a:fld>
            <a:endParaRPr lang="it-IT"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video" Target="https://www.youtube.com/embed/byugs7i3zWU" TargetMode="Externa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video" Target="https://www.youtube.com/embed/Of15Y4ujcZ0" TargetMode="Externa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9.xml"/><Relationship Id="rId1" Type="http://schemas.openxmlformats.org/officeDocument/2006/relationships/video" Target="https://www.youtube.com/embed/68d699Qeogs" TargetMode="Externa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video" Target="https://www.youtube.com/embed/cdo-6QdYe80" TargetMode="Externa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8bmtQliL9bw"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slide" Target="slide13.xml"/><Relationship Id="rId1" Type="http://schemas.openxmlformats.org/officeDocument/2006/relationships/slideLayout" Target="../slideLayouts/slideLayout18.xml"/><Relationship Id="rId6" Type="http://schemas.openxmlformats.org/officeDocument/2006/relationships/slide" Target="slide10.xml"/><Relationship Id="rId5" Type="http://schemas.openxmlformats.org/officeDocument/2006/relationships/slide" Target="slide20.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video" Target="https://www.youtube.com/embed/WzBgTCOQ6eE" TargetMode="Externa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video" Target="https://www.youtube.com/embed/K6AHSbNMfck" TargetMode="Externa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7671E014-38A6-4604-84E2-0E92500FBC52}"/>
              </a:ext>
            </a:extLst>
          </p:cNvPr>
          <p:cNvSpPr>
            <a:spLocks noGrp="1"/>
          </p:cNvSpPr>
          <p:nvPr>
            <p:ph type="body" sz="quarter" idx="16"/>
          </p:nvPr>
        </p:nvSpPr>
        <p:spPr/>
        <p:txBody>
          <a:bodyPr rtlCol="0">
            <a:normAutofit/>
          </a:bodyPr>
          <a:lstStyle/>
          <a:p>
            <a:pPr rtl="0"/>
            <a:r>
              <a:rPr lang="it-IT" dirty="0"/>
              <a:t>5F</a:t>
            </a:r>
          </a:p>
          <a:p>
            <a:pPr rtl="0"/>
            <a:r>
              <a:rPr lang="it-IT" sz="1400" dirty="0"/>
              <a:t>M&amp;B</a:t>
            </a:r>
          </a:p>
        </p:txBody>
      </p:sp>
      <p:sp>
        <p:nvSpPr>
          <p:cNvPr id="2" name="Titolo 1">
            <a:extLst>
              <a:ext uri="{FF2B5EF4-FFF2-40B4-BE49-F238E27FC236}">
                <a16:creationId xmlns:a16="http://schemas.microsoft.com/office/drawing/2014/main" id="{2FF535A0-9A52-40AD-972C-D0F96C905295}"/>
              </a:ext>
            </a:extLst>
          </p:cNvPr>
          <p:cNvSpPr>
            <a:spLocks noGrp="1"/>
          </p:cNvSpPr>
          <p:nvPr>
            <p:ph type="ctrTitle"/>
          </p:nvPr>
        </p:nvSpPr>
        <p:spPr/>
        <p:txBody>
          <a:bodyPr rtlCol="0"/>
          <a:lstStyle/>
          <a:p>
            <a:pPr algn="ctr" rtl="0"/>
            <a:r>
              <a:rPr lang="it-IT" dirty="0"/>
              <a:t>AGENDA 2030</a:t>
            </a:r>
          </a:p>
        </p:txBody>
      </p:sp>
      <p:sp>
        <p:nvSpPr>
          <p:cNvPr id="3" name="Sottotitolo 2">
            <a:extLst>
              <a:ext uri="{FF2B5EF4-FFF2-40B4-BE49-F238E27FC236}">
                <a16:creationId xmlns:a16="http://schemas.microsoft.com/office/drawing/2014/main" id="{5A81143F-FBEE-4565-886D-08852310C84F}"/>
              </a:ext>
            </a:extLst>
          </p:cNvPr>
          <p:cNvSpPr>
            <a:spLocks noGrp="1"/>
          </p:cNvSpPr>
          <p:nvPr>
            <p:ph type="subTitle" idx="1"/>
          </p:nvPr>
        </p:nvSpPr>
        <p:spPr>
          <a:xfrm rot="720000">
            <a:off x="8126323" y="5127866"/>
            <a:ext cx="3963590" cy="858767"/>
          </a:xfrm>
        </p:spPr>
        <p:txBody>
          <a:bodyPr rtlCol="0"/>
          <a:lstStyle/>
          <a:p>
            <a:pPr algn="ctr" rtl="0"/>
            <a:r>
              <a:rPr lang="it-IT" dirty="0"/>
              <a:t>Scolasticamente parlando..</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8047">
            <a:off x="209146" y="1915053"/>
            <a:ext cx="5513093" cy="3767291"/>
          </a:xfrm>
          <a:prstGeom prst="round2DiagRect">
            <a:avLst/>
          </a:prstGeom>
        </p:spPr>
      </p:pic>
    </p:spTree>
    <p:extLst>
      <p:ext uri="{BB962C8B-B14F-4D97-AF65-F5344CB8AC3E}">
        <p14:creationId xmlns:p14="http://schemas.microsoft.com/office/powerpoint/2010/main" val="39977469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1742745" y="2270111"/>
            <a:ext cx="3913632" cy="804672"/>
          </a:xfrm>
        </p:spPr>
        <p:txBody>
          <a:bodyPr>
            <a:normAutofit fontScale="92500" lnSpcReduction="20000"/>
          </a:bodyPr>
          <a:lstStyle/>
          <a:p>
            <a:r>
              <a:rPr lang="it-IT" dirty="0"/>
              <a:t>Fornire un’educazione di qualità, equa ed inclusiva, e opportunità di apprendimento per tutti</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10</a:t>
            </a:fld>
            <a:endParaRPr lang="it-IT" noProof="0"/>
          </a:p>
        </p:txBody>
      </p:sp>
      <p:sp>
        <p:nvSpPr>
          <p:cNvPr id="5" name="Titolo 4"/>
          <p:cNvSpPr>
            <a:spLocks noGrp="1"/>
          </p:cNvSpPr>
          <p:nvPr>
            <p:ph type="title"/>
          </p:nvPr>
        </p:nvSpPr>
        <p:spPr>
          <a:xfrm rot="-360000">
            <a:off x="-32860" y="903040"/>
            <a:ext cx="4815197" cy="973893"/>
          </a:xfrm>
        </p:spPr>
        <p:txBody>
          <a:bodyPr>
            <a:noAutofit/>
          </a:bodyPr>
          <a:lstStyle/>
          <a:p>
            <a:r>
              <a:rPr lang="it-IT" sz="2000" dirty="0"/>
              <a:t>OBIETTIVO 4. ISTRUZIONE DI QUALITA’</a:t>
            </a:r>
          </a:p>
        </p:txBody>
      </p:sp>
      <p:sp>
        <p:nvSpPr>
          <p:cNvPr id="6" name="Segnaposto testo 5"/>
          <p:cNvSpPr>
            <a:spLocks noGrp="1"/>
          </p:cNvSpPr>
          <p:nvPr>
            <p:ph type="body" sz="quarter" idx="13"/>
          </p:nvPr>
        </p:nvSpPr>
        <p:spPr>
          <a:xfrm>
            <a:off x="109329" y="3392621"/>
            <a:ext cx="5337313" cy="3206961"/>
          </a:xfrm>
        </p:spPr>
        <p:txBody>
          <a:bodyPr>
            <a:noAutofit/>
          </a:bodyPr>
          <a:lstStyle/>
          <a:p>
            <a:pPr marL="0" indent="0">
              <a:buNone/>
            </a:pPr>
            <a:r>
              <a:rPr lang="it-IT" sz="1700" dirty="0">
                <a:solidFill>
                  <a:schemeClr val="accent4">
                    <a:lumMod val="50000"/>
                  </a:schemeClr>
                </a:solidFill>
              </a:rPr>
              <a:t>Un’istruzione di qualità è la base per migliorare la vita delle persone e raggiungere lo sviluppo sostenibile. Si sono ottenuti risultati importanti per quanto riguarda l’incremento dell’accesso all’istruzione a tutti i livelli e l’incremento dei livelli di iscrizione nelle scuole, soprattutto per donne e ragazze. Il livello base di alfabetizzazione è migliorato in maniera significativa, ma è necessario raddoppiare gli sforzi per ottenere risultati ancora migliori verso il raggiungimento degli obiettivi per l’istruzione universale. Per esempio, a livello mondiale è stata raggiunta l’uguaglianza tra bambine e bambini nell’istruzione primaria, ma pochi paesi hanno raggiunto questo risultato a tutti i livelli educativi.</a:t>
            </a:r>
          </a:p>
        </p:txBody>
      </p:sp>
      <p:pic>
        <p:nvPicPr>
          <p:cNvPr id="8" name="Segnaposto immagine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121" r="15121"/>
          <a:stretch>
            <a:fillRect/>
          </a:stretch>
        </p:blipFill>
        <p:spPr>
          <a:xfrm rot="720000">
            <a:off x="6398611" y="232918"/>
            <a:ext cx="4647699" cy="5472101"/>
          </a:xfrm>
        </p:spPr>
      </p:pic>
      <p:sp>
        <p:nvSpPr>
          <p:cNvPr id="3" name="Ritorno 2">
            <a:hlinkClick r:id="" action="ppaction://hlinkshowjump?jump=lastslideviewed" highlightClick="1"/>
          </p:cNvPr>
          <p:cNvSpPr/>
          <p:nvPr/>
        </p:nvSpPr>
        <p:spPr>
          <a:xfrm rot="6765643">
            <a:off x="11402510" y="5009359"/>
            <a:ext cx="583634" cy="834537"/>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2158218"/>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11</a:t>
            </a:fld>
            <a:endParaRPr lang="it-IT" noProof="0"/>
          </a:p>
        </p:txBody>
      </p:sp>
      <p:sp>
        <p:nvSpPr>
          <p:cNvPr id="4" name="Titolo 3"/>
          <p:cNvSpPr>
            <a:spLocks noGrp="1"/>
          </p:cNvSpPr>
          <p:nvPr>
            <p:ph type="title"/>
          </p:nvPr>
        </p:nvSpPr>
        <p:spPr/>
        <p:txBody>
          <a:bodyPr>
            <a:normAutofit/>
          </a:bodyPr>
          <a:lstStyle/>
          <a:p>
            <a:r>
              <a:rPr lang="it-IT" sz="3600" dirty="0"/>
              <a:t>SCIENZE UMANE</a:t>
            </a:r>
          </a:p>
        </p:txBody>
      </p:sp>
      <p:sp>
        <p:nvSpPr>
          <p:cNvPr id="5" name="CasellaDiTesto 4"/>
          <p:cNvSpPr txBox="1"/>
          <p:nvPr/>
        </p:nvSpPr>
        <p:spPr>
          <a:xfrm>
            <a:off x="0" y="1844147"/>
            <a:ext cx="7553739" cy="2862322"/>
          </a:xfrm>
          <a:prstGeom prst="rect">
            <a:avLst/>
          </a:prstGeom>
          <a:noFill/>
        </p:spPr>
        <p:txBody>
          <a:bodyPr wrap="square" rtlCol="0">
            <a:spAutoFit/>
          </a:bodyPr>
          <a:lstStyle/>
          <a:p>
            <a:r>
              <a:rPr lang="it-IT" sz="1500" dirty="0">
                <a:solidFill>
                  <a:schemeClr val="accent4">
                    <a:lumMod val="50000"/>
                  </a:schemeClr>
                </a:solidFill>
              </a:rPr>
              <a:t>L’istruzione e la formazione sono le armi più potenti per cambiare il mondo”. Questa citazione di Nelson Mandela (premio Nobel per la pace e lottatore anti-apartheid) ci fa capire che l’istruzione è parte fondamentale dell’esistenza dell’uomo e solo possedendola si possono fare grandi cose.</a:t>
            </a:r>
          </a:p>
          <a:p>
            <a:r>
              <a:rPr lang="it-IT" sz="1500" dirty="0">
                <a:solidFill>
                  <a:schemeClr val="accent4">
                    <a:lumMod val="50000"/>
                  </a:schemeClr>
                </a:solidFill>
              </a:rPr>
              <a:t>Alcune persone pensano che l’istruzione non sia fondamentale e che si possa vivere semplicemente grazie all’uso di nostre caratteristiche primordiali ovvero l’istinto e l’esperienza.</a:t>
            </a:r>
          </a:p>
          <a:p>
            <a:r>
              <a:rPr lang="it-IT" sz="1500" dirty="0">
                <a:solidFill>
                  <a:schemeClr val="accent4">
                    <a:lumMod val="50000"/>
                  </a:schemeClr>
                </a:solidFill>
              </a:rPr>
              <a:t>Sì, è vero che l’esperienza e l’istinto sono molto importanti per vivere ma lo è ancora di più la conoscenza grazie alla quale possiamo continuamente svilupparci e innovarci.</a:t>
            </a:r>
          </a:p>
          <a:p>
            <a:r>
              <a:rPr lang="it-IT" sz="1500" dirty="0">
                <a:solidFill>
                  <a:schemeClr val="accent4">
                    <a:lumMod val="50000"/>
                  </a:schemeClr>
                </a:solidFill>
              </a:rPr>
              <a:t>Quindi l’istruzione è molto importante perché è uno strumento per: socializzare, per esempio a scuola facciamo nuove conoscenze e amicizie ma grazie alla conoscenza abbiamo più argomentazioni su cui discutere anche al di fuori della scuola.</a:t>
            </a:r>
          </a:p>
        </p:txBody>
      </p:sp>
      <p:sp>
        <p:nvSpPr>
          <p:cNvPr id="6" name="CasellaDiTesto 5"/>
          <p:cNvSpPr txBox="1"/>
          <p:nvPr/>
        </p:nvSpPr>
        <p:spPr>
          <a:xfrm>
            <a:off x="8552437" y="372139"/>
            <a:ext cx="3397495" cy="5401479"/>
          </a:xfrm>
          <a:prstGeom prst="rect">
            <a:avLst/>
          </a:prstGeom>
          <a:noFill/>
        </p:spPr>
        <p:txBody>
          <a:bodyPr wrap="square" rtlCol="0">
            <a:spAutoFit/>
          </a:bodyPr>
          <a:lstStyle/>
          <a:p>
            <a:r>
              <a:rPr lang="it-IT" sz="1500" dirty="0">
                <a:solidFill>
                  <a:schemeClr val="accent4">
                    <a:lumMod val="50000"/>
                  </a:schemeClr>
                </a:solidFill>
              </a:rPr>
              <a:t>Possiamo acquisire dei valori molto importanti come l’educazione e il rispetto, per esempio a scuola gli alunni si alzano in piedi per salutare la Professoressa o il professore quando entra in classe e si rivolge dando esclusivamente del Lei. Senza questi valori le persone rischiano di “cadere” nell’inciviltà.</a:t>
            </a:r>
          </a:p>
          <a:p>
            <a:r>
              <a:rPr lang="it-IT" sz="1500" dirty="0">
                <a:solidFill>
                  <a:schemeClr val="accent4">
                    <a:lumMod val="50000"/>
                  </a:schemeClr>
                </a:solidFill>
              </a:rPr>
              <a:t>L’istruzione dà conoscenza e senza conoscenza si è ignoranti, così facendo è facile essere manipolati e non si ha abbastanza cultura per poter pensar da soli. Invece quando si ha la conoscenza si è liberi di pensare con la propria testa senza credere a tutto quello che ci viene detto e senza dover emulare gli altri.</a:t>
            </a:r>
          </a:p>
          <a:p>
            <a:r>
              <a:rPr lang="it-IT" sz="1500" dirty="0">
                <a:solidFill>
                  <a:schemeClr val="accent4">
                    <a:lumMod val="50000"/>
                  </a:schemeClr>
                </a:solidFill>
              </a:rPr>
              <a:t>L’istruzione aiuta a sviluppare anche la capacità critica e quindi a verificare sempre la realtà delle notizie ed a non credere a tutto quello che si legge su Internet dove girano molte notizie false.</a:t>
            </a:r>
          </a:p>
        </p:txBody>
      </p:sp>
      <p:sp>
        <p:nvSpPr>
          <p:cNvPr id="11" name="Freccia bidirezionale orizzontale 10"/>
          <p:cNvSpPr/>
          <p:nvPr/>
        </p:nvSpPr>
        <p:spPr>
          <a:xfrm>
            <a:off x="7205870" y="3742374"/>
            <a:ext cx="1073426" cy="576470"/>
          </a:xfrm>
          <a:prstGeom prst="leftRightArrow">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296" y="4706469"/>
            <a:ext cx="3565571" cy="2016336"/>
          </a:xfrm>
          <a:prstGeom prst="rect">
            <a:avLst/>
          </a:prstGeom>
          <a:ln>
            <a:noFill/>
          </a:ln>
          <a:effectLst>
            <a:softEdge rad="112500"/>
          </a:effectLst>
        </p:spPr>
      </p:pic>
      <p:sp>
        <p:nvSpPr>
          <p:cNvPr id="13" name="CasellaDiTesto 12"/>
          <p:cNvSpPr txBox="1"/>
          <p:nvPr/>
        </p:nvSpPr>
        <p:spPr>
          <a:xfrm>
            <a:off x="400521" y="5288340"/>
            <a:ext cx="4167073" cy="1569660"/>
          </a:xfrm>
          <a:prstGeom prst="rect">
            <a:avLst/>
          </a:prstGeom>
          <a:noFill/>
        </p:spPr>
        <p:txBody>
          <a:bodyPr wrap="square" rtlCol="0">
            <a:spAutoFit/>
          </a:bodyPr>
          <a:lstStyle/>
          <a:p>
            <a:r>
              <a:rPr lang="it-IT" sz="1600" i="1" dirty="0">
                <a:solidFill>
                  <a:schemeClr val="accent1">
                    <a:lumMod val="75000"/>
                  </a:schemeClr>
                </a:solidFill>
              </a:rPr>
              <a:t>Per concludere, l’istruzione è fondamentale per la nostra vita, ma non tutti hanno la fortuna di riceverla come succede ai bambini poveri del Terzo mondo, quindi dobbiamo farne tesoro e non dobbiamo mai perdere la “fame” di conoscenza.</a:t>
            </a:r>
          </a:p>
        </p:txBody>
      </p:sp>
    </p:spTree>
    <p:extLst>
      <p:ext uri="{BB962C8B-B14F-4D97-AF65-F5344CB8AC3E}">
        <p14:creationId xmlns:p14="http://schemas.microsoft.com/office/powerpoint/2010/main" val="22929511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431" y="213827"/>
            <a:ext cx="3968496" cy="832104"/>
          </a:xfrm>
        </p:spPr>
        <p:txBody>
          <a:bodyPr>
            <a:normAutofit/>
          </a:bodyPr>
          <a:lstStyle/>
          <a:p>
            <a:r>
              <a:rPr lang="it-IT" sz="2400" dirty="0"/>
              <a:t>ISTRUZIONE DI QUALITA’</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12</a:t>
            </a:fld>
            <a:endParaRPr lang="it-IT" noProof="0"/>
          </a:p>
        </p:txBody>
      </p:sp>
      <p:pic>
        <p:nvPicPr>
          <p:cNvPr id="6" name="byugs7i3zWU"/>
          <p:cNvPicPr>
            <a:picLocks noGrp="1" noRot="1" noChangeAspect="1"/>
          </p:cNvPicPr>
          <p:nvPr>
            <p:ph type="media" sz="quarter" idx="13"/>
            <a:videoFile r:link="rId1"/>
          </p:nvPr>
        </p:nvPicPr>
        <p:blipFill>
          <a:blip r:embed="rId3"/>
          <a:stretch>
            <a:fillRect/>
          </a:stretch>
        </p:blipFill>
        <p:spPr>
          <a:xfrm>
            <a:off x="1798983" y="1341783"/>
            <a:ext cx="8408504" cy="5197766"/>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7" name="Ritorno 6">
            <a:hlinkClick r:id="rId4" action="ppaction://hlinksldjump" highlightClick="1"/>
          </p:cNvPr>
          <p:cNvSpPr/>
          <p:nvPr/>
        </p:nvSpPr>
        <p:spPr>
          <a:xfrm rot="6369882">
            <a:off x="11448746" y="4908273"/>
            <a:ext cx="554070" cy="1009742"/>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58395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1221073" y="2511438"/>
            <a:ext cx="3913632" cy="804672"/>
          </a:xfrm>
        </p:spPr>
        <p:txBody>
          <a:bodyPr/>
          <a:lstStyle/>
          <a:p>
            <a:r>
              <a:rPr lang="it-IT" dirty="0"/>
              <a:t>Politiche economiche e sociali non discriminatorie</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13</a:t>
            </a:fld>
            <a:endParaRPr lang="it-IT" noProof="0"/>
          </a:p>
        </p:txBody>
      </p:sp>
      <p:sp>
        <p:nvSpPr>
          <p:cNvPr id="5" name="Titolo 4"/>
          <p:cNvSpPr>
            <a:spLocks noGrp="1"/>
          </p:cNvSpPr>
          <p:nvPr>
            <p:ph type="title"/>
          </p:nvPr>
        </p:nvSpPr>
        <p:spPr>
          <a:xfrm rot="-360000">
            <a:off x="72204" y="844459"/>
            <a:ext cx="4709108" cy="1065972"/>
          </a:xfrm>
        </p:spPr>
        <p:txBody>
          <a:bodyPr>
            <a:noAutofit/>
          </a:bodyPr>
          <a:lstStyle/>
          <a:p>
            <a:r>
              <a:rPr lang="it-IT" sz="2000" dirty="0"/>
              <a:t>OBIETTIVO 10. RIDURRE LE DISUGUAGLIANZE </a:t>
            </a:r>
          </a:p>
        </p:txBody>
      </p:sp>
      <p:sp>
        <p:nvSpPr>
          <p:cNvPr id="6" name="Segnaposto testo 5"/>
          <p:cNvSpPr>
            <a:spLocks noGrp="1"/>
          </p:cNvSpPr>
          <p:nvPr>
            <p:ph type="body" sz="quarter" idx="13"/>
          </p:nvPr>
        </p:nvSpPr>
        <p:spPr>
          <a:xfrm>
            <a:off x="339623" y="3839649"/>
            <a:ext cx="5005496" cy="2037521"/>
          </a:xfrm>
        </p:spPr>
        <p:txBody>
          <a:bodyPr>
            <a:normAutofit/>
          </a:bodyPr>
          <a:lstStyle/>
          <a:p>
            <a:pPr marL="0" indent="0">
              <a:buNone/>
            </a:pPr>
            <a:r>
              <a:rPr lang="it-IT" sz="1800" dirty="0">
                <a:solidFill>
                  <a:schemeClr val="accent4">
                    <a:lumMod val="50000"/>
                  </a:schemeClr>
                </a:solidFill>
              </a:rPr>
              <a:t>Aumentare progressivamente la quota di ricchezza posseduta dal 40% più povero della popolazione mondiale. Intensificare aiuti e investimenti diretti nei Paesi in via di sviluppo. Promuovere politiche economiche e sociali non discriminatorie, regolamentare i flussi migratori.</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92498">
            <a:off x="6611903" y="308224"/>
            <a:ext cx="4660607" cy="3096484"/>
          </a:xfrm>
          <a:prstGeom prst="rect">
            <a:avLst/>
          </a:prstGeom>
        </p:spPr>
      </p:pic>
      <p:pic>
        <p:nvPicPr>
          <p:cNvPr id="12" name="Immagine 11"/>
          <p:cNvPicPr>
            <a:picLocks noChangeAspect="1"/>
          </p:cNvPicPr>
          <p:nvPr/>
        </p:nvPicPr>
        <p:blipFill rotWithShape="1">
          <a:blip r:embed="rId3">
            <a:extLst>
              <a:ext uri="{28A0092B-C50C-407E-A947-70E740481C1C}">
                <a14:useLocalDpi xmlns:a14="http://schemas.microsoft.com/office/drawing/2010/main" val="0"/>
              </a:ext>
            </a:extLst>
          </a:blip>
          <a:srcRect l="4609" t="22566" r="5570" b="18204"/>
          <a:stretch/>
        </p:blipFill>
        <p:spPr>
          <a:xfrm rot="752561">
            <a:off x="5993606" y="3596856"/>
            <a:ext cx="4682656" cy="2047502"/>
          </a:xfrm>
          <a:prstGeom prst="rect">
            <a:avLst/>
          </a:prstGeom>
        </p:spPr>
      </p:pic>
      <p:sp>
        <p:nvSpPr>
          <p:cNvPr id="3" name="Ritorno 2">
            <a:hlinkClick r:id="rId4" action="ppaction://hlinksldjump" highlightClick="1"/>
          </p:cNvPr>
          <p:cNvSpPr/>
          <p:nvPr/>
        </p:nvSpPr>
        <p:spPr>
          <a:xfrm rot="6461918">
            <a:off x="11408269" y="5065297"/>
            <a:ext cx="569856" cy="828875"/>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2879345"/>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14</a:t>
            </a:fld>
            <a:endParaRPr lang="it-IT" noProof="0"/>
          </a:p>
        </p:txBody>
      </p:sp>
      <p:sp>
        <p:nvSpPr>
          <p:cNvPr id="4" name="Titolo 3"/>
          <p:cNvSpPr>
            <a:spLocks noGrp="1"/>
          </p:cNvSpPr>
          <p:nvPr>
            <p:ph type="title"/>
          </p:nvPr>
        </p:nvSpPr>
        <p:spPr/>
        <p:txBody>
          <a:bodyPr/>
          <a:lstStyle/>
          <a:p>
            <a:r>
              <a:rPr lang="it-IT" dirty="0"/>
              <a:t>INGLESE</a:t>
            </a:r>
          </a:p>
        </p:txBody>
      </p:sp>
      <p:sp>
        <p:nvSpPr>
          <p:cNvPr id="5" name="CasellaDiTesto 4"/>
          <p:cNvSpPr txBox="1"/>
          <p:nvPr/>
        </p:nvSpPr>
        <p:spPr>
          <a:xfrm>
            <a:off x="0" y="1942690"/>
            <a:ext cx="4969565" cy="2631490"/>
          </a:xfrm>
          <a:prstGeom prst="rect">
            <a:avLst/>
          </a:prstGeom>
          <a:noFill/>
        </p:spPr>
        <p:txBody>
          <a:bodyPr wrap="square" rtlCol="0">
            <a:spAutoFit/>
          </a:bodyPr>
          <a:lstStyle/>
          <a:p>
            <a:r>
              <a:rPr lang="it-IT" sz="1500" dirty="0">
                <a:solidFill>
                  <a:schemeClr val="accent4">
                    <a:lumMod val="50000"/>
                  </a:schemeClr>
                </a:solidFill>
              </a:rPr>
              <a:t>La parola "diversità" significa una varietà o un assortimento di diversi tipi di cose.  Gli esseri umani hanno una grande diversità.  Sebbene la nostra struttura di base sia la stessa, i nostri corpi sono diversi per dimensioni e forma.  E non tutte le differenze sono visibili.  La società è diversa. La diversità si riferisce alla varietà di sfondi, orientamenti ed esperienze all'interno di una comunità.  Quando una comunità è diversa c'è la presenza di diversi punti di vista. Questa varietà nasce da diverse classi culturali, razziali, etniche, religiose, di genere, socioeconomiche, politiche, condizioni di salute e / o orientamento sessuale.</a:t>
            </a:r>
          </a:p>
        </p:txBody>
      </p:sp>
      <p:sp>
        <p:nvSpPr>
          <p:cNvPr id="6" name="CasellaDiTesto 5"/>
          <p:cNvSpPr txBox="1"/>
          <p:nvPr/>
        </p:nvSpPr>
        <p:spPr>
          <a:xfrm>
            <a:off x="6082748" y="3258435"/>
            <a:ext cx="4750904" cy="3539430"/>
          </a:xfrm>
          <a:prstGeom prst="rect">
            <a:avLst/>
          </a:prstGeom>
          <a:noFill/>
        </p:spPr>
        <p:txBody>
          <a:bodyPr wrap="square" rtlCol="0">
            <a:spAutoFit/>
          </a:bodyPr>
          <a:lstStyle/>
          <a:p>
            <a:r>
              <a:rPr lang="it-IT" sz="1600" dirty="0">
                <a:solidFill>
                  <a:schemeClr val="accent4">
                    <a:lumMod val="50000"/>
                  </a:schemeClr>
                </a:solidFill>
              </a:rPr>
              <a:t>È importante essere aperti alla differenza e celebrarla in modo che possiamo sfruttare il talento di tutti.  La diversità è un impegno nel riconoscere e apprezzare la varietà di caratteristiche che rendono gli individui unici in un'atmosfera che promuove e celebra i risultati individuali e collettivi. La promozione di una politica di integrazione efficace e accogliente è essenziale per mantenere pacifiche le nostre società.  La diversità culturale, o multiculturalismo, si basa sull'idea che le identità culturali non dovrebbero essere scartate o ignorate, ma piuttosto mantenute e valide.  Il fondamento di questa bellezza è che ogni cultura e razza ha dato un contributo sostanziale alla nostra storia.</a:t>
            </a:r>
          </a:p>
        </p:txBody>
      </p:sp>
      <p:sp>
        <p:nvSpPr>
          <p:cNvPr id="7" name="Freccia circolare in su 6"/>
          <p:cNvSpPr/>
          <p:nvPr/>
        </p:nvSpPr>
        <p:spPr>
          <a:xfrm rot="2723036">
            <a:off x="3842948" y="4973979"/>
            <a:ext cx="2080643" cy="1206306"/>
          </a:xfrm>
          <a:prstGeom prst="curvedUpArrow">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313" y="337932"/>
            <a:ext cx="5325687" cy="2811174"/>
          </a:xfrm>
          <a:prstGeom prst="rect">
            <a:avLst/>
          </a:prstGeom>
          <a:ln>
            <a:noFill/>
          </a:ln>
          <a:effectLst>
            <a:softEdge rad="127000"/>
          </a:effectLst>
        </p:spPr>
      </p:pic>
    </p:spTree>
    <p:extLst>
      <p:ext uri="{BB962C8B-B14F-4D97-AF65-F5344CB8AC3E}">
        <p14:creationId xmlns:p14="http://schemas.microsoft.com/office/powerpoint/2010/main" val="41008338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4274" y="352975"/>
            <a:ext cx="4117848" cy="832104"/>
          </a:xfrm>
        </p:spPr>
        <p:txBody>
          <a:bodyPr>
            <a:normAutofit/>
          </a:bodyPr>
          <a:lstStyle/>
          <a:p>
            <a:r>
              <a:rPr lang="it-IT" sz="2400" dirty="0"/>
              <a:t>RIDURRE LE DISUGUAGLIANZE </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15</a:t>
            </a:fld>
            <a:endParaRPr lang="it-IT" noProof="0"/>
          </a:p>
        </p:txBody>
      </p:sp>
      <p:pic>
        <p:nvPicPr>
          <p:cNvPr id="6" name="Of15Y4ujcZ0"/>
          <p:cNvPicPr>
            <a:picLocks noGrp="1" noRot="1" noChangeAspect="1"/>
          </p:cNvPicPr>
          <p:nvPr>
            <p:ph type="media" sz="quarter" idx="13"/>
            <a:videoFile r:link="rId1"/>
          </p:nvPr>
        </p:nvPicPr>
        <p:blipFill>
          <a:blip r:embed="rId3"/>
          <a:stretch>
            <a:fillRect/>
          </a:stretch>
        </p:blipFill>
        <p:spPr>
          <a:xfrm>
            <a:off x="1828800" y="1530626"/>
            <a:ext cx="8299174" cy="5148470"/>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7" name="Ritorno 6">
            <a:hlinkClick r:id="rId4" action="ppaction://hlinksldjump" highlightClick="1"/>
          </p:cNvPr>
          <p:cNvSpPr/>
          <p:nvPr/>
        </p:nvSpPr>
        <p:spPr>
          <a:xfrm rot="6813296">
            <a:off x="11464150" y="4890228"/>
            <a:ext cx="510394" cy="989706"/>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6136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1791639" y="2033757"/>
            <a:ext cx="3913632" cy="804672"/>
          </a:xfrm>
        </p:spPr>
        <p:txBody>
          <a:bodyPr/>
          <a:lstStyle/>
          <a:p>
            <a:r>
              <a:rPr lang="it-IT" dirty="0"/>
              <a:t>Contro la deforestazione e la desertificazione</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16</a:t>
            </a:fld>
            <a:endParaRPr lang="it-IT" noProof="0"/>
          </a:p>
        </p:txBody>
      </p:sp>
      <p:sp>
        <p:nvSpPr>
          <p:cNvPr id="5" name="Titolo 4"/>
          <p:cNvSpPr>
            <a:spLocks noGrp="1"/>
          </p:cNvSpPr>
          <p:nvPr>
            <p:ph type="title"/>
          </p:nvPr>
        </p:nvSpPr>
        <p:spPr>
          <a:xfrm rot="-360000">
            <a:off x="80030" y="1015029"/>
            <a:ext cx="4701805" cy="734415"/>
          </a:xfrm>
        </p:spPr>
        <p:txBody>
          <a:bodyPr>
            <a:noAutofit/>
          </a:bodyPr>
          <a:lstStyle/>
          <a:p>
            <a:r>
              <a:rPr lang="it-IT" sz="2400" dirty="0"/>
              <a:t>OBIETTIVO 15. LA VITA SULLA TERRA</a:t>
            </a:r>
          </a:p>
        </p:txBody>
      </p:sp>
      <p:sp>
        <p:nvSpPr>
          <p:cNvPr id="6" name="Segnaposto testo 5"/>
          <p:cNvSpPr>
            <a:spLocks noGrp="1"/>
          </p:cNvSpPr>
          <p:nvPr>
            <p:ph type="body" sz="quarter" idx="13"/>
          </p:nvPr>
        </p:nvSpPr>
        <p:spPr>
          <a:xfrm>
            <a:off x="319085" y="3281680"/>
            <a:ext cx="5157556" cy="3394986"/>
          </a:xfrm>
        </p:spPr>
        <p:txBody>
          <a:bodyPr>
            <a:noAutofit/>
          </a:bodyPr>
          <a:lstStyle/>
          <a:p>
            <a:pPr marL="0" indent="0">
              <a:buNone/>
            </a:pPr>
            <a:r>
              <a:rPr lang="it-IT" sz="1700" dirty="0">
                <a:solidFill>
                  <a:schemeClr val="accent4">
                    <a:lumMod val="50000"/>
                  </a:schemeClr>
                </a:solidFill>
              </a:rPr>
              <a:t>Le foreste coprono il 30% della superficie terrestre e, oltre a offrire cibo sicuro e riparo, esse sono essenziali per il contrasto al cambiamento climatico, e la protezione della biodiversità e delle dimore delle popolazioni indigene. Tredici milioni di ettari di foreste vanno perse ogni anno.</a:t>
            </a:r>
          </a:p>
          <a:p>
            <a:pPr marL="0" indent="0">
              <a:buNone/>
            </a:pPr>
            <a:r>
              <a:rPr lang="it-IT" sz="1700" dirty="0">
                <a:solidFill>
                  <a:schemeClr val="accent4">
                    <a:lumMod val="50000"/>
                  </a:schemeClr>
                </a:solidFill>
              </a:rPr>
              <a:t>La deforestazione e la desertificazione – causate dalle attività dell’uomo e dal cambiamento climatico – pongono sfide considerevoli in termini di sviluppo sostenibile, e hanno condizionato le vite e i mezzi di sostentamento di milioni di persone che lottano contro la povertà. Si stanno compiendo molti sforzi per gestire le foreste e combattere la desertificazione.</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0603">
            <a:off x="6383595" y="1370346"/>
            <a:ext cx="4642131" cy="2936166"/>
          </a:xfrm>
          <a:prstGeom prst="rect">
            <a:avLst/>
          </a:prstGeom>
        </p:spPr>
      </p:pic>
      <p:sp>
        <p:nvSpPr>
          <p:cNvPr id="3" name="Ritorno 2">
            <a:hlinkClick r:id="rId3" action="ppaction://hlinksldjump" highlightClick="1"/>
          </p:cNvPr>
          <p:cNvSpPr/>
          <p:nvPr/>
        </p:nvSpPr>
        <p:spPr>
          <a:xfrm rot="6699925">
            <a:off x="11461258" y="5112841"/>
            <a:ext cx="486820" cy="777784"/>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48080423"/>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17</a:t>
            </a:fld>
            <a:endParaRPr lang="it-IT" noProof="0"/>
          </a:p>
        </p:txBody>
      </p:sp>
      <p:sp>
        <p:nvSpPr>
          <p:cNvPr id="4" name="Titolo 3"/>
          <p:cNvSpPr>
            <a:spLocks noGrp="1"/>
          </p:cNvSpPr>
          <p:nvPr>
            <p:ph type="title"/>
          </p:nvPr>
        </p:nvSpPr>
        <p:spPr>
          <a:xfrm rot="21180000">
            <a:off x="-141994" y="351049"/>
            <a:ext cx="5295955" cy="1125494"/>
          </a:xfrm>
        </p:spPr>
        <p:txBody>
          <a:bodyPr>
            <a:normAutofit/>
          </a:bodyPr>
          <a:lstStyle/>
          <a:p>
            <a:r>
              <a:rPr lang="it-IT" sz="3200" dirty="0"/>
              <a:t> ITALIANO E LATINO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147" y="206762"/>
            <a:ext cx="2146853" cy="3176587"/>
          </a:xfrm>
          <a:prstGeom prst="rect">
            <a:avLst/>
          </a:prstGeom>
          <a:ln>
            <a:noFill/>
          </a:ln>
          <a:effectLst>
            <a:softEdge rad="127000"/>
          </a:effectLst>
        </p:spPr>
      </p:pic>
      <p:sp>
        <p:nvSpPr>
          <p:cNvPr id="6" name="CasellaDiTesto 5"/>
          <p:cNvSpPr txBox="1"/>
          <p:nvPr/>
        </p:nvSpPr>
        <p:spPr>
          <a:xfrm>
            <a:off x="44396" y="2027583"/>
            <a:ext cx="5088835" cy="2554545"/>
          </a:xfrm>
          <a:prstGeom prst="rect">
            <a:avLst/>
          </a:prstGeom>
          <a:noFill/>
        </p:spPr>
        <p:txBody>
          <a:bodyPr wrap="square" rtlCol="0">
            <a:spAutoFit/>
          </a:bodyPr>
          <a:lstStyle/>
          <a:p>
            <a:r>
              <a:rPr lang="it-IT" sz="1600" dirty="0">
                <a:solidFill>
                  <a:schemeClr val="accent4">
                    <a:lumMod val="50000"/>
                  </a:schemeClr>
                </a:solidFill>
              </a:rPr>
              <a:t>Plinio il Vecchio nasce a Como nel 23 o 24 d.C. da una famiglia di ceto equestre. Funzionario imperiale, fece parte dell'esercito di Tito e fu uno dei più stretti collaboratori di Vespasiano. Quando erutta il Vesuvio, nel 79 d.C., si trova a Miseno dove ha il comando della base navale. Imbarcatosi per osservare meglio l'eruzione, muore per asfissia o per collasso cardiaco.</a:t>
            </a:r>
          </a:p>
          <a:p>
            <a:r>
              <a:rPr lang="it-IT" sz="1600" dirty="0">
                <a:solidFill>
                  <a:schemeClr val="accent4">
                    <a:lumMod val="50000"/>
                  </a:schemeClr>
                </a:solidFill>
              </a:rPr>
              <a:t>Molte opere di Plinio sono andate perdute ma l'unica opera pervenuta per intero è la </a:t>
            </a:r>
            <a:r>
              <a:rPr lang="it-IT" sz="1600" dirty="0" err="1">
                <a:solidFill>
                  <a:schemeClr val="accent4">
                    <a:lumMod val="50000"/>
                  </a:schemeClr>
                </a:solidFill>
              </a:rPr>
              <a:t>Naturalis</a:t>
            </a:r>
            <a:r>
              <a:rPr lang="it-IT" sz="1600" dirty="0">
                <a:solidFill>
                  <a:schemeClr val="accent4">
                    <a:lumMod val="50000"/>
                  </a:schemeClr>
                </a:solidFill>
              </a:rPr>
              <a:t> </a:t>
            </a:r>
            <a:r>
              <a:rPr lang="it-IT" sz="1600" dirty="0" err="1">
                <a:solidFill>
                  <a:schemeClr val="accent4">
                    <a:lumMod val="50000"/>
                  </a:schemeClr>
                </a:solidFill>
              </a:rPr>
              <a:t>Historia</a:t>
            </a:r>
            <a:r>
              <a:rPr lang="it-IT" sz="1600" dirty="0">
                <a:solidFill>
                  <a:schemeClr val="accent4">
                    <a:lumMod val="50000"/>
                  </a:schemeClr>
                </a:solidFill>
              </a:rPr>
              <a:t> composta da 37 libri riguardanti le scienze della natura.</a:t>
            </a:r>
          </a:p>
        </p:txBody>
      </p:sp>
      <p:sp>
        <p:nvSpPr>
          <p:cNvPr id="7" name="CasellaDiTesto 6"/>
          <p:cNvSpPr txBox="1"/>
          <p:nvPr/>
        </p:nvSpPr>
        <p:spPr>
          <a:xfrm>
            <a:off x="5781260" y="3468755"/>
            <a:ext cx="5337313" cy="3293209"/>
          </a:xfrm>
          <a:prstGeom prst="rect">
            <a:avLst/>
          </a:prstGeom>
          <a:noFill/>
        </p:spPr>
        <p:txBody>
          <a:bodyPr wrap="square" rtlCol="0">
            <a:spAutoFit/>
          </a:bodyPr>
          <a:lstStyle/>
          <a:p>
            <a:r>
              <a:rPr lang="it-IT" sz="1600" dirty="0">
                <a:solidFill>
                  <a:schemeClr val="accent4">
                    <a:lumMod val="50000"/>
                  </a:schemeClr>
                </a:solidFill>
              </a:rPr>
              <a:t>Fra questi libri ritroviamo:</a:t>
            </a:r>
          </a:p>
          <a:p>
            <a:r>
              <a:rPr lang="it-IT" sz="1600" dirty="0">
                <a:solidFill>
                  <a:schemeClr val="accent4">
                    <a:lumMod val="50000"/>
                  </a:schemeClr>
                </a:solidFill>
              </a:rPr>
              <a:t>1Prefazioni-Digressioni: in queste parti dell'opera emerge la personalità di Plinio e il suo moralismo: critica la corruzione dei costumi, l'avidità di ricchezze, la ricerca del lusso e del piacere. Tutte queste cose si accompagnano al progresso della scienza e della tecnica.</a:t>
            </a:r>
          </a:p>
          <a:p>
            <a:r>
              <a:rPr lang="it-IT" sz="1600" dirty="0">
                <a:solidFill>
                  <a:schemeClr val="accent4">
                    <a:lumMod val="50000"/>
                  </a:schemeClr>
                </a:solidFill>
              </a:rPr>
              <a:t>2 L’atteggiamento antitecnologico di Plinio: la vita dell'uomo può essere migliorata con lo studio della natura, ma ha timori di tipo superstizioso: non bisogna cercare di carpire alla natura i suoi segreti più nascosti. E' favorevole alla ricerca scientifica, ma è contro la tecnologia perché la considera un incentivo all'avidità e all'ambizione che sfocia nel lusso e nella corruzione morale.</a:t>
            </a:r>
          </a:p>
        </p:txBody>
      </p:sp>
      <p:sp>
        <p:nvSpPr>
          <p:cNvPr id="8" name="Freccia circolare in su 7"/>
          <p:cNvSpPr/>
          <p:nvPr/>
        </p:nvSpPr>
        <p:spPr>
          <a:xfrm rot="2401687">
            <a:off x="4008919" y="4997172"/>
            <a:ext cx="1620078" cy="904461"/>
          </a:xfrm>
          <a:prstGeom prst="curvedUpArrow">
            <a:avLst>
              <a:gd name="adj1" fmla="val 25000"/>
              <a:gd name="adj2" fmla="val 59321"/>
              <a:gd name="adj3" fmla="val 28270"/>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CasellaDiTesto 10"/>
          <p:cNvSpPr txBox="1"/>
          <p:nvPr/>
        </p:nvSpPr>
        <p:spPr>
          <a:xfrm>
            <a:off x="7729329" y="121356"/>
            <a:ext cx="2315818"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it-IT" sz="2000" b="1" dirty="0">
                <a:solidFill>
                  <a:schemeClr val="bg1"/>
                </a:solidFill>
                <a:latin typeface="Arial Black" panose="020B0A04020102020204" pitchFamily="34" charset="0"/>
              </a:rPr>
              <a:t>LATINO</a:t>
            </a:r>
          </a:p>
        </p:txBody>
      </p:sp>
    </p:spTree>
    <p:extLst>
      <p:ext uri="{BB962C8B-B14F-4D97-AF65-F5344CB8AC3E}">
        <p14:creationId xmlns:p14="http://schemas.microsoft.com/office/powerpoint/2010/main" val="1457282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18</a:t>
            </a:fld>
            <a:endParaRPr lang="it-IT" noProof="0"/>
          </a:p>
        </p:txBody>
      </p:sp>
      <p:sp>
        <p:nvSpPr>
          <p:cNvPr id="4" name="Titolo 3"/>
          <p:cNvSpPr>
            <a:spLocks noGrp="1"/>
          </p:cNvSpPr>
          <p:nvPr>
            <p:ph type="title"/>
          </p:nvPr>
        </p:nvSpPr>
        <p:spPr>
          <a:xfrm rot="21180000">
            <a:off x="-28429" y="352379"/>
            <a:ext cx="5059370" cy="1325563"/>
          </a:xfrm>
        </p:spPr>
        <p:txBody>
          <a:bodyPr>
            <a:normAutofit/>
          </a:bodyPr>
          <a:lstStyle/>
          <a:p>
            <a:r>
              <a:rPr lang="it-IT" sz="3200" dirty="0"/>
              <a:t> ITALIANO E LATINO</a:t>
            </a:r>
          </a:p>
        </p:txBody>
      </p:sp>
      <p:sp>
        <p:nvSpPr>
          <p:cNvPr id="5" name="CasellaDiTesto 4"/>
          <p:cNvSpPr txBox="1"/>
          <p:nvPr/>
        </p:nvSpPr>
        <p:spPr>
          <a:xfrm>
            <a:off x="7603434" y="149086"/>
            <a:ext cx="217667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it-IT" sz="2000" b="1" dirty="0">
                <a:solidFill>
                  <a:schemeClr val="bg1"/>
                </a:solidFill>
                <a:latin typeface="Arial Black" panose="020B0A04020102020204" pitchFamily="34" charset="0"/>
              </a:rPr>
              <a:t>ITALIANO</a:t>
            </a:r>
            <a:endParaRPr lang="it-IT" b="1" dirty="0">
              <a:solidFill>
                <a:schemeClr val="bg1"/>
              </a:solidFill>
              <a:latin typeface="Arial Black" panose="020B0A040201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104" y="0"/>
            <a:ext cx="2226365" cy="3369365"/>
          </a:xfrm>
          <a:prstGeom prst="rect">
            <a:avLst/>
          </a:prstGeom>
          <a:ln>
            <a:noFill/>
          </a:ln>
          <a:effectLst>
            <a:softEdge rad="127000"/>
          </a:effectLst>
        </p:spPr>
      </p:pic>
      <p:sp>
        <p:nvSpPr>
          <p:cNvPr id="7" name="CasellaDiTesto 6"/>
          <p:cNvSpPr txBox="1"/>
          <p:nvPr/>
        </p:nvSpPr>
        <p:spPr>
          <a:xfrm>
            <a:off x="6261652" y="1015160"/>
            <a:ext cx="3667540" cy="5632311"/>
          </a:xfrm>
          <a:prstGeom prst="rect">
            <a:avLst/>
          </a:prstGeom>
          <a:noFill/>
        </p:spPr>
        <p:txBody>
          <a:bodyPr wrap="square" rtlCol="0">
            <a:spAutoFit/>
          </a:bodyPr>
          <a:lstStyle/>
          <a:p>
            <a:r>
              <a:rPr lang="it-IT" sz="1500" dirty="0">
                <a:solidFill>
                  <a:schemeClr val="accent4">
                    <a:lumMod val="50000"/>
                  </a:schemeClr>
                </a:solidFill>
              </a:rPr>
              <a:t>Per Giacomo Leopardi la natura è la personificazione delle forze, dei fenomeni, perennemente considerata in contrapposizione all’uomo.</a:t>
            </a:r>
          </a:p>
          <a:p>
            <a:r>
              <a:rPr lang="it-IT" sz="1500" dirty="0">
                <a:solidFill>
                  <a:schemeClr val="accent4">
                    <a:lumMod val="50000"/>
                  </a:schemeClr>
                </a:solidFill>
              </a:rPr>
              <a:t>In un primo momento della sua vita, Leopardi guarda alla natura con occhio benevole, in quanto nonostante conduca costantemente l’uomo innanzi a difficoltà o eventi che causano unicamente sofferenza, essa ha dotato il genere umano di immaginazione, facoltà peculiari e fondamentale per l’essere umano che, facendone uso, evade dalla realtà infelice della vita abbandonandosi ad un mondo interiore.</a:t>
            </a:r>
          </a:p>
          <a:p>
            <a:r>
              <a:rPr lang="it-IT" sz="1500" dirty="0">
                <a:solidFill>
                  <a:schemeClr val="accent4">
                    <a:lumMod val="50000"/>
                  </a:schemeClr>
                </a:solidFill>
              </a:rPr>
              <a:t>La natura del pessimismo storico Leopardiano, benigna con i propri figli, si trasformerà presto in natura maligna, con l’accentuarsi nel poeta della concezione meccanicistica del mondo. Tutto accade in natura perché mosso da una relazione causa – effetto che porta qualsiasi essere all’ineluttabile morte, intesa in Leopardi come annientamento e oblio.</a:t>
            </a:r>
          </a:p>
        </p:txBody>
      </p:sp>
      <p:sp>
        <p:nvSpPr>
          <p:cNvPr id="8" name="Freccia bidirezionale orizzontale 7"/>
          <p:cNvSpPr/>
          <p:nvPr/>
        </p:nvSpPr>
        <p:spPr>
          <a:xfrm>
            <a:off x="5416826" y="2266122"/>
            <a:ext cx="844826" cy="327991"/>
          </a:xfrm>
          <a:prstGeom prst="leftRightArrow">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2166730" y="1684682"/>
            <a:ext cx="3250096" cy="5216813"/>
          </a:xfrm>
          <a:prstGeom prst="rect">
            <a:avLst/>
          </a:prstGeom>
          <a:noFill/>
        </p:spPr>
        <p:txBody>
          <a:bodyPr wrap="square" rtlCol="0">
            <a:spAutoFit/>
          </a:bodyPr>
          <a:lstStyle/>
          <a:p>
            <a:r>
              <a:rPr lang="it-IT" sz="1500" dirty="0">
                <a:solidFill>
                  <a:schemeClr val="accent4">
                    <a:lumMod val="50000"/>
                  </a:schemeClr>
                </a:solidFill>
              </a:rPr>
              <a:t>Pessimismo storico e Natura.</a:t>
            </a:r>
          </a:p>
          <a:p>
            <a:r>
              <a:rPr lang="it-IT" sz="1500" dirty="0">
                <a:solidFill>
                  <a:schemeClr val="accent4">
                    <a:lumMod val="50000"/>
                  </a:schemeClr>
                </a:solidFill>
              </a:rPr>
              <a:t>Durante l’ultima parte della sua vita, il poeta sviluppa una concezione di natura ben lontana dalla precedente. Considera la natura come fonte di illusioni  e come forza suprema, incurante dell’uomo. Essa deve solo rispettare un ciclo vitale, meccanico, senza risparmiare dolori  o condizioni  dolorose all’uomo, poiché esso è solo una componente del grande meccanismo naturale.</a:t>
            </a:r>
          </a:p>
          <a:p>
            <a:r>
              <a:rPr lang="it-IT" sz="1500" dirty="0">
                <a:solidFill>
                  <a:schemeClr val="accent4">
                    <a:lumMod val="50000"/>
                  </a:schemeClr>
                </a:solidFill>
              </a:rPr>
              <a:t>Il pessimismo storico e il pessimismo cosmico, sviluppati da Leopardi durante tutto l’arco della sua vita si spengono con la Ginestra, invitando gli uomini  a compiere una lotta titanica contro la natura denunciandone l’essenza maligna; tale lotta avrà fine solo con l’irrimediabile morte dell’uomo.</a:t>
            </a:r>
          </a:p>
          <a:p>
            <a:endParaRPr lang="it-IT" dirty="0"/>
          </a:p>
        </p:txBody>
      </p:sp>
    </p:spTree>
    <p:extLst>
      <p:ext uri="{BB962C8B-B14F-4D97-AF65-F5344CB8AC3E}">
        <p14:creationId xmlns:p14="http://schemas.microsoft.com/office/powerpoint/2010/main" val="39627661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4213" y="323158"/>
            <a:ext cx="3968496" cy="832104"/>
          </a:xfrm>
        </p:spPr>
        <p:txBody>
          <a:bodyPr>
            <a:normAutofit/>
          </a:bodyPr>
          <a:lstStyle/>
          <a:p>
            <a:r>
              <a:rPr lang="it-IT" sz="2800" dirty="0"/>
              <a:t>LA VITA SULLA TERRA</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19</a:t>
            </a:fld>
            <a:endParaRPr lang="it-IT" noProof="0"/>
          </a:p>
        </p:txBody>
      </p:sp>
      <p:pic>
        <p:nvPicPr>
          <p:cNvPr id="6" name="68d699Qeogs"/>
          <p:cNvPicPr>
            <a:picLocks noGrp="1" noRot="1" noChangeAspect="1"/>
          </p:cNvPicPr>
          <p:nvPr>
            <p:ph type="media" sz="quarter" idx="13"/>
            <a:videoFile r:link="rId1"/>
          </p:nvPr>
        </p:nvPicPr>
        <p:blipFill>
          <a:blip r:embed="rId3"/>
          <a:stretch>
            <a:fillRect/>
          </a:stretch>
        </p:blipFill>
        <p:spPr>
          <a:xfrm>
            <a:off x="1530626" y="1480930"/>
            <a:ext cx="9024730" cy="5198166"/>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7" name="Ritorno 6">
            <a:hlinkClick r:id="rId4" action="ppaction://hlinksldjump" highlightClick="1"/>
          </p:cNvPr>
          <p:cNvSpPr/>
          <p:nvPr/>
        </p:nvSpPr>
        <p:spPr>
          <a:xfrm rot="6734126">
            <a:off x="11430150" y="5027322"/>
            <a:ext cx="563702" cy="954157"/>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5084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A9F9A-7914-429C-8B48-A81473A57190}"/>
              </a:ext>
            </a:extLst>
          </p:cNvPr>
          <p:cNvSpPr>
            <a:spLocks noGrp="1"/>
          </p:cNvSpPr>
          <p:nvPr>
            <p:ph type="title"/>
          </p:nvPr>
        </p:nvSpPr>
        <p:spPr>
          <a:xfrm rot="-360000">
            <a:off x="425803" y="1081004"/>
            <a:ext cx="4065084" cy="700842"/>
          </a:xfrm>
        </p:spPr>
        <p:txBody>
          <a:bodyPr rtlCol="0">
            <a:normAutofit/>
          </a:bodyPr>
          <a:lstStyle/>
          <a:p>
            <a:pPr rtl="0"/>
            <a:r>
              <a:rPr lang="it-IT" dirty="0"/>
              <a:t>CHE COSA È?</a:t>
            </a:r>
          </a:p>
        </p:txBody>
      </p:sp>
      <p:sp>
        <p:nvSpPr>
          <p:cNvPr id="9" name="Segnaposto numero diapositiva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rtlCol="0"/>
          <a:lstStyle/>
          <a:p>
            <a:pPr rtl="0"/>
            <a:fld id="{98C0CDE5-970C-4CC4-BF43-0DA127E73E82}" type="slidenum">
              <a:rPr lang="it-IT" smtClean="0"/>
              <a:pPr/>
              <a:t>2</a:t>
            </a:fld>
            <a:endParaRPr lang="it-IT"/>
          </a:p>
        </p:txBody>
      </p:sp>
      <p:sp>
        <p:nvSpPr>
          <p:cNvPr id="4" name="CasellaDiTesto 3"/>
          <p:cNvSpPr txBox="1"/>
          <p:nvPr/>
        </p:nvSpPr>
        <p:spPr>
          <a:xfrm>
            <a:off x="4383157" y="2712066"/>
            <a:ext cx="7623313" cy="3416320"/>
          </a:xfrm>
          <a:prstGeom prst="rect">
            <a:avLst/>
          </a:prstGeom>
          <a:noFill/>
        </p:spPr>
        <p:txBody>
          <a:bodyPr wrap="square" rtlCol="0">
            <a:spAutoFit/>
          </a:bodyPr>
          <a:lstStyle/>
          <a:p>
            <a:r>
              <a:rPr lang="it-IT" b="1" dirty="0">
                <a:solidFill>
                  <a:schemeClr val="bg1"/>
                </a:solidFill>
              </a:rPr>
              <a:t>L’Agenda 2030 per lo Sviluppo Sostenibile è un programma d’azione per le persone, il pianeta e la prosperità sottoscritto nel settembre 2015 dai governi dei 193 Paesi membri dell’ONU. Essa ingloba 17 Obiettivi per lo Sviluppo Sostenibile. L’avvio ufficiale degli Obiettivi per lo Sviluppo Sostenibile ha avuto inizio nel 2016, indicando la strada da percorrere nell’arco dei prossimi 15 anni: i Paesi, infatti, si sono impegnati a raggiungerli entro il 2030, rappresentano obiettivi comuni su un insieme di questioni importanti per lo sviluppo: la lotta alla povertà, l’eliminazione della fame e il contrasto al cambiamento climatico, per citarne solo alcuni. ‘Obiettivi comuni’ significa che essi riguardano tutti i Paesi e tutti gli individui: nessuno ne è escluso, né deve essere lasciato indietro lungo il cammino necessario per portare il mondo sulla strada della sostenibilità.</a:t>
            </a:r>
          </a:p>
        </p:txBody>
      </p:sp>
    </p:spTree>
    <p:extLst>
      <p:ext uri="{BB962C8B-B14F-4D97-AF65-F5344CB8AC3E}">
        <p14:creationId xmlns:p14="http://schemas.microsoft.com/office/powerpoint/2010/main" val="243994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1535036" y="2252857"/>
            <a:ext cx="3913632" cy="804672"/>
          </a:xfrm>
        </p:spPr>
        <p:txBody>
          <a:bodyPr/>
          <a:lstStyle/>
          <a:p>
            <a:r>
              <a:rPr lang="it-IT" dirty="0"/>
              <a:t>Accesso universale alla giustizia</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20</a:t>
            </a:fld>
            <a:endParaRPr lang="it-IT" noProof="0"/>
          </a:p>
        </p:txBody>
      </p:sp>
      <p:sp>
        <p:nvSpPr>
          <p:cNvPr id="5" name="Titolo 4"/>
          <p:cNvSpPr>
            <a:spLocks noGrp="1"/>
          </p:cNvSpPr>
          <p:nvPr>
            <p:ph type="title"/>
          </p:nvPr>
        </p:nvSpPr>
        <p:spPr>
          <a:xfrm rot="-360000">
            <a:off x="31610" y="939371"/>
            <a:ext cx="4798574" cy="856316"/>
          </a:xfrm>
        </p:spPr>
        <p:txBody>
          <a:bodyPr>
            <a:noAutofit/>
          </a:bodyPr>
          <a:lstStyle/>
          <a:p>
            <a:r>
              <a:rPr lang="it-IT" sz="2000" dirty="0"/>
              <a:t>OBIETTIVO 7. PACE, GIUSTIZIA E ISTITUZIONI SOLIDE</a:t>
            </a:r>
          </a:p>
        </p:txBody>
      </p:sp>
      <p:sp>
        <p:nvSpPr>
          <p:cNvPr id="6" name="Segnaposto testo 5"/>
          <p:cNvSpPr>
            <a:spLocks noGrp="1"/>
          </p:cNvSpPr>
          <p:nvPr>
            <p:ph type="body" sz="quarter" idx="13"/>
          </p:nvPr>
        </p:nvSpPr>
        <p:spPr>
          <a:xfrm>
            <a:off x="948608" y="3497696"/>
            <a:ext cx="3913188" cy="2249488"/>
          </a:xfrm>
        </p:spPr>
        <p:txBody>
          <a:bodyPr>
            <a:normAutofit/>
          </a:bodyPr>
          <a:lstStyle/>
          <a:p>
            <a:pPr marL="0" indent="0">
              <a:buNone/>
            </a:pPr>
            <a:r>
              <a:rPr lang="it-IT" sz="1800" dirty="0">
                <a:solidFill>
                  <a:schemeClr val="accent4">
                    <a:lumMod val="50000"/>
                  </a:schemeClr>
                </a:solidFill>
              </a:rPr>
              <a:t>L’obiettivo numero 16 degli Obiettivi per lo Sviluppo Sostenibile è dedicato alla promozione di società pacifiche ed inclusive ai fini dello sviluppo sostenibile, e si propone inoltre di fornire l’accesso universale alla giustizia, e a costruire istituzioni responsabili ed efficaci a tutti i livelli.</a:t>
            </a:r>
          </a:p>
        </p:txBody>
      </p:sp>
      <p:pic>
        <p:nvPicPr>
          <p:cNvPr id="10" name="Immagine 9"/>
          <p:cNvPicPr>
            <a:picLocks noChangeAspect="1"/>
          </p:cNvPicPr>
          <p:nvPr/>
        </p:nvPicPr>
        <p:blipFill rotWithShape="1">
          <a:blip r:embed="rId2">
            <a:extLst>
              <a:ext uri="{28A0092B-C50C-407E-A947-70E740481C1C}">
                <a14:useLocalDpi xmlns:a14="http://schemas.microsoft.com/office/drawing/2010/main" val="0"/>
              </a:ext>
            </a:extLst>
          </a:blip>
          <a:srcRect l="12567" r="11268" b="3460"/>
          <a:stretch/>
        </p:blipFill>
        <p:spPr>
          <a:xfrm rot="755551">
            <a:off x="6417190" y="915754"/>
            <a:ext cx="4636208" cy="3940268"/>
          </a:xfrm>
          <a:prstGeom prst="rect">
            <a:avLst/>
          </a:prstGeom>
        </p:spPr>
      </p:pic>
      <p:sp>
        <p:nvSpPr>
          <p:cNvPr id="3" name="Ritorno 2">
            <a:hlinkClick r:id="rId3" action="ppaction://hlinksldjump" highlightClick="1"/>
          </p:cNvPr>
          <p:cNvSpPr/>
          <p:nvPr/>
        </p:nvSpPr>
        <p:spPr>
          <a:xfrm rot="6528087">
            <a:off x="11443543" y="5018610"/>
            <a:ext cx="527605" cy="844320"/>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774628"/>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21</a:t>
            </a:fld>
            <a:endParaRPr lang="it-IT" noProof="0"/>
          </a:p>
        </p:txBody>
      </p:sp>
      <p:sp>
        <p:nvSpPr>
          <p:cNvPr id="4" name="Titolo 3"/>
          <p:cNvSpPr>
            <a:spLocks noGrp="1"/>
          </p:cNvSpPr>
          <p:nvPr>
            <p:ph type="title"/>
          </p:nvPr>
        </p:nvSpPr>
        <p:spPr>
          <a:xfrm rot="21180000">
            <a:off x="-36839" y="354100"/>
            <a:ext cx="5032372" cy="1067516"/>
          </a:xfrm>
        </p:spPr>
        <p:txBody>
          <a:bodyPr>
            <a:normAutofit/>
          </a:bodyPr>
          <a:lstStyle/>
          <a:p>
            <a:r>
              <a:rPr lang="it-IT" sz="3200" dirty="0"/>
              <a:t>FILOSOFIA E STORIA</a:t>
            </a:r>
          </a:p>
        </p:txBody>
      </p:sp>
      <p:sp>
        <p:nvSpPr>
          <p:cNvPr id="5" name="CasellaDiTesto 4"/>
          <p:cNvSpPr txBox="1"/>
          <p:nvPr/>
        </p:nvSpPr>
        <p:spPr>
          <a:xfrm>
            <a:off x="224055" y="1873116"/>
            <a:ext cx="5575853" cy="2554545"/>
          </a:xfrm>
          <a:prstGeom prst="rect">
            <a:avLst/>
          </a:prstGeom>
          <a:noFill/>
        </p:spPr>
        <p:txBody>
          <a:bodyPr wrap="square" rtlCol="0">
            <a:spAutoFit/>
          </a:bodyPr>
          <a:lstStyle/>
          <a:p>
            <a:r>
              <a:rPr lang="it-IT" sz="1600" b="1" dirty="0">
                <a:solidFill>
                  <a:schemeClr val="accent4">
                    <a:lumMod val="50000"/>
                  </a:schemeClr>
                </a:solidFill>
              </a:rPr>
              <a:t>Hans Jonas</a:t>
            </a:r>
            <a:r>
              <a:rPr lang="it-IT" sz="1600" dirty="0">
                <a:solidFill>
                  <a:schemeClr val="accent4">
                    <a:lumMod val="50000"/>
                  </a:schemeClr>
                </a:solidFill>
              </a:rPr>
              <a:t>, filosofo e storico delle religioni, nasce in Germania, ed in particolare a Mönchengladbach nel 1903 e muore a New York nel 1993.</a:t>
            </a:r>
          </a:p>
          <a:p>
            <a:r>
              <a:rPr lang="it-IT" sz="1600" dirty="0">
                <a:solidFill>
                  <a:schemeClr val="accent4">
                    <a:lumMod val="50000"/>
                  </a:schemeClr>
                </a:solidFill>
              </a:rPr>
              <a:t>Nella </a:t>
            </a:r>
            <a:r>
              <a:rPr lang="it-IT" sz="1600" b="1" dirty="0">
                <a:solidFill>
                  <a:schemeClr val="accent4">
                    <a:lumMod val="50000"/>
                  </a:schemeClr>
                </a:solidFill>
              </a:rPr>
              <a:t>sua opera più importante, “Il principio di responsabilità” </a:t>
            </a:r>
            <a:r>
              <a:rPr lang="it-IT" sz="1600" dirty="0">
                <a:solidFill>
                  <a:schemeClr val="accent4">
                    <a:lumMod val="50000"/>
                  </a:schemeClr>
                </a:solidFill>
              </a:rPr>
              <a:t>(1979), egli sferra una critica nei confronti del </a:t>
            </a:r>
            <a:r>
              <a:rPr lang="it-IT" sz="1600" dirty="0" err="1">
                <a:solidFill>
                  <a:schemeClr val="accent4">
                    <a:lumMod val="50000"/>
                  </a:schemeClr>
                </a:solidFill>
              </a:rPr>
              <a:t>prometeismo</a:t>
            </a:r>
            <a:r>
              <a:rPr lang="it-IT" sz="1600" dirty="0">
                <a:solidFill>
                  <a:schemeClr val="accent4">
                    <a:lumMod val="50000"/>
                  </a:schemeClr>
                </a:solidFill>
              </a:rPr>
              <a:t> o principio di speranza, cioè l’idea di una possibilità illimitata di intervento umano sulla natura mediante lo sviluppo tecnico-scientifico. Di questa idea, Jonas ritiene responsabile soprattutto il marxismo, in quanto promotore di un’idea di progresso tecnico e di riorganizzazione della società.</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273" y="0"/>
            <a:ext cx="3403727" cy="2435087"/>
          </a:xfrm>
          <a:prstGeom prst="rect">
            <a:avLst/>
          </a:prstGeom>
          <a:ln>
            <a:noFill/>
          </a:ln>
          <a:effectLst>
            <a:softEdge rad="317500"/>
          </a:effectLst>
        </p:spPr>
      </p:pic>
      <p:sp>
        <p:nvSpPr>
          <p:cNvPr id="8" name="CasellaDiTesto 7"/>
          <p:cNvSpPr txBox="1"/>
          <p:nvPr/>
        </p:nvSpPr>
        <p:spPr>
          <a:xfrm>
            <a:off x="6164343" y="2736535"/>
            <a:ext cx="5762614" cy="3046988"/>
          </a:xfrm>
          <a:prstGeom prst="rect">
            <a:avLst/>
          </a:prstGeom>
          <a:noFill/>
        </p:spPr>
        <p:txBody>
          <a:bodyPr wrap="square" rtlCol="0">
            <a:spAutoFit/>
          </a:bodyPr>
          <a:lstStyle/>
          <a:p>
            <a:r>
              <a:rPr lang="it-IT" sz="1600" dirty="0">
                <a:solidFill>
                  <a:schemeClr val="accent4">
                    <a:lumMod val="50000"/>
                  </a:schemeClr>
                </a:solidFill>
              </a:rPr>
              <a:t>Una soluzione si prospetterà solo nel momento in cui l’uomo, posto dinanzi alla situazione-limite a cui ha condotto lo sviluppo tecnico-scientifico, riuscirà a prendere consapevolezza delle trasformazioni irreversibili indotte dallo sviluppo tecnico sui processi naturali e degli effetti a lungo e a lunghissimo termine che mettono in forse la stessa esistenza delle generazioni future. Questo senso di pericolo e di minaccia condurrà l’uomo ad un nuovo impegno etico, portando alla nascita del principio di responsabilità, cioè </a:t>
            </a:r>
            <a:r>
              <a:rPr lang="it-IT" sz="1600" b="1" dirty="0">
                <a:solidFill>
                  <a:schemeClr val="accent4">
                    <a:lumMod val="50000"/>
                  </a:schemeClr>
                </a:solidFill>
              </a:rPr>
              <a:t>l’uomo si sente responsabile nei confronti della natura e quindi nei confronti dell’uomo stesso e della sua esistenza. </a:t>
            </a:r>
            <a:r>
              <a:rPr lang="it-IT" sz="1600" dirty="0">
                <a:solidFill>
                  <a:schemeClr val="accent4">
                    <a:lumMod val="50000"/>
                  </a:schemeClr>
                </a:solidFill>
              </a:rPr>
              <a:t>Solo a questo punto il </a:t>
            </a:r>
            <a:r>
              <a:rPr lang="it-IT" sz="1600" dirty="0" err="1">
                <a:solidFill>
                  <a:schemeClr val="accent4">
                    <a:lumMod val="50000"/>
                  </a:schemeClr>
                </a:solidFill>
              </a:rPr>
              <a:t>prometeismo</a:t>
            </a:r>
            <a:r>
              <a:rPr lang="it-IT" sz="1600" dirty="0">
                <a:solidFill>
                  <a:schemeClr val="accent4">
                    <a:lumMod val="50000"/>
                  </a:schemeClr>
                </a:solidFill>
              </a:rPr>
              <a:t> (o principio di speranza) verrà sostituito da una nuova etica globale.</a:t>
            </a:r>
          </a:p>
        </p:txBody>
      </p:sp>
      <p:sp>
        <p:nvSpPr>
          <p:cNvPr id="15" name="Freccia circolare in su 14"/>
          <p:cNvSpPr/>
          <p:nvPr/>
        </p:nvSpPr>
        <p:spPr>
          <a:xfrm rot="1864125">
            <a:off x="4802154" y="4519890"/>
            <a:ext cx="1410936" cy="536644"/>
          </a:xfrm>
          <a:prstGeom prst="curvedUpArrow">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2581132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22</a:t>
            </a:fld>
            <a:endParaRPr lang="it-IT" noProof="0"/>
          </a:p>
        </p:txBody>
      </p:sp>
      <p:sp>
        <p:nvSpPr>
          <p:cNvPr id="4" name="Titolo 3"/>
          <p:cNvSpPr>
            <a:spLocks noGrp="1"/>
          </p:cNvSpPr>
          <p:nvPr>
            <p:ph type="title"/>
          </p:nvPr>
        </p:nvSpPr>
        <p:spPr>
          <a:xfrm rot="21180000">
            <a:off x="-17499" y="352833"/>
            <a:ext cx="5030124" cy="1325563"/>
          </a:xfrm>
        </p:spPr>
        <p:txBody>
          <a:bodyPr>
            <a:normAutofit/>
          </a:bodyPr>
          <a:lstStyle/>
          <a:p>
            <a:r>
              <a:rPr lang="it-IT" sz="3200" dirty="0"/>
              <a:t>FILOSOFIA E STORIA</a:t>
            </a:r>
          </a:p>
        </p:txBody>
      </p:sp>
      <p:sp>
        <p:nvSpPr>
          <p:cNvPr id="5" name="CasellaDiTesto 4"/>
          <p:cNvSpPr txBox="1"/>
          <p:nvPr/>
        </p:nvSpPr>
        <p:spPr>
          <a:xfrm>
            <a:off x="5754755" y="1232452"/>
            <a:ext cx="5893905" cy="4801314"/>
          </a:xfrm>
          <a:prstGeom prst="rect">
            <a:avLst/>
          </a:prstGeom>
          <a:noFill/>
        </p:spPr>
        <p:txBody>
          <a:bodyPr wrap="square" rtlCol="0">
            <a:spAutoFit/>
          </a:bodyPr>
          <a:lstStyle/>
          <a:p>
            <a:r>
              <a:rPr lang="it-IT" dirty="0">
                <a:solidFill>
                  <a:schemeClr val="accent4">
                    <a:lumMod val="50000"/>
                  </a:schemeClr>
                </a:solidFill>
              </a:rPr>
              <a:t>Allievo di Martin </a:t>
            </a:r>
            <a:r>
              <a:rPr lang="it-IT" dirty="0" err="1">
                <a:solidFill>
                  <a:schemeClr val="accent4">
                    <a:lumMod val="50000"/>
                  </a:schemeClr>
                </a:solidFill>
              </a:rPr>
              <a:t>Heidegger</a:t>
            </a:r>
            <a:r>
              <a:rPr lang="it-IT" dirty="0">
                <a:solidFill>
                  <a:schemeClr val="accent4">
                    <a:lumMod val="50000"/>
                  </a:schemeClr>
                </a:solidFill>
              </a:rPr>
              <a:t> e Rudolf </a:t>
            </a:r>
            <a:r>
              <a:rPr lang="it-IT" dirty="0" err="1">
                <a:solidFill>
                  <a:schemeClr val="accent4">
                    <a:lumMod val="50000"/>
                  </a:schemeClr>
                </a:solidFill>
              </a:rPr>
              <a:t>Bultmann</a:t>
            </a:r>
            <a:r>
              <a:rPr lang="it-IT" dirty="0">
                <a:solidFill>
                  <a:schemeClr val="accent4">
                    <a:lumMod val="50000"/>
                  </a:schemeClr>
                </a:solidFill>
              </a:rPr>
              <a:t> e compagno di studi di </a:t>
            </a:r>
            <a:r>
              <a:rPr lang="it-IT" dirty="0" err="1">
                <a:solidFill>
                  <a:schemeClr val="accent4">
                    <a:lumMod val="50000"/>
                  </a:schemeClr>
                </a:solidFill>
              </a:rPr>
              <a:t>Hannah</a:t>
            </a:r>
            <a:r>
              <a:rPr lang="it-IT" dirty="0">
                <a:solidFill>
                  <a:schemeClr val="accent4">
                    <a:lumMod val="50000"/>
                  </a:schemeClr>
                </a:solidFill>
              </a:rPr>
              <a:t> </a:t>
            </a:r>
            <a:r>
              <a:rPr lang="it-IT" dirty="0" err="1">
                <a:solidFill>
                  <a:schemeClr val="accent4">
                    <a:lumMod val="50000"/>
                  </a:schemeClr>
                </a:solidFill>
              </a:rPr>
              <a:t>Arendt</a:t>
            </a:r>
            <a:r>
              <a:rPr lang="it-IT" dirty="0">
                <a:solidFill>
                  <a:schemeClr val="accent4">
                    <a:lumMod val="50000"/>
                  </a:schemeClr>
                </a:solidFill>
              </a:rPr>
              <a:t> nel corso degli anni venti, laureatosi a Marburgo, si dedicò allo studio dello gnosticismo.</a:t>
            </a:r>
          </a:p>
          <a:p>
            <a:r>
              <a:rPr lang="it-IT" dirty="0">
                <a:solidFill>
                  <a:schemeClr val="accent4">
                    <a:lumMod val="50000"/>
                  </a:schemeClr>
                </a:solidFill>
              </a:rPr>
              <a:t>Jonas sarà costretto, come molti altri intellettuali a lui contemporanei, a emigrare dapprima in Inghilterra dopo l'avvento del nazismo e poi a trasferirsi in Terra d'Israele. Partecipò come volontario alla seconda guerra mondiale, militando nella Brigata ebraica dell'esercito inglese. Contribuì alla liberazione dell'Italia e nell'ultima fase della guerra si spostò in Germania.</a:t>
            </a:r>
          </a:p>
          <a:p>
            <a:r>
              <a:rPr lang="it-IT" dirty="0">
                <a:solidFill>
                  <a:schemeClr val="accent4">
                    <a:lumMod val="50000"/>
                  </a:schemeClr>
                </a:solidFill>
              </a:rPr>
              <a:t>Tornato in Palestina, partecipò alla guerra di indipendenza israeliana del 1948, quindi iniziò la sua carriera di docente alla "Hebrew </a:t>
            </a:r>
            <a:r>
              <a:rPr lang="it-IT" dirty="0" err="1">
                <a:solidFill>
                  <a:schemeClr val="accent4">
                    <a:lumMod val="50000"/>
                  </a:schemeClr>
                </a:solidFill>
              </a:rPr>
              <a:t>University</a:t>
            </a:r>
            <a:r>
              <a:rPr lang="it-IT" dirty="0">
                <a:solidFill>
                  <a:schemeClr val="accent4">
                    <a:lumMod val="50000"/>
                  </a:schemeClr>
                </a:solidFill>
              </a:rPr>
              <a:t>" di Gerusalemme, prima di trasferirsi a New York dove visse tutto il resto della sua vita.</a:t>
            </a:r>
          </a:p>
          <a:p>
            <a:r>
              <a:rPr lang="it-IT" dirty="0">
                <a:solidFill>
                  <a:schemeClr val="accent4">
                    <a:lumMod val="50000"/>
                  </a:schemeClr>
                </a:solidFill>
              </a:rPr>
              <a:t>Continuò negli Stati Uniti la professione di </a:t>
            </a:r>
            <a:r>
              <a:rPr lang="it-IT" dirty="0" err="1">
                <a:solidFill>
                  <a:schemeClr val="accent4">
                    <a:lumMod val="50000"/>
                  </a:schemeClr>
                </a:solidFill>
              </a:rPr>
              <a:t>insegnante,in</a:t>
            </a:r>
            <a:r>
              <a:rPr lang="it-IT" dirty="0">
                <a:solidFill>
                  <a:schemeClr val="accent4">
                    <a:lumMod val="50000"/>
                  </a:schemeClr>
                </a:solidFill>
              </a:rPr>
              <a:t> varie università.</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 y="2215199"/>
            <a:ext cx="4572000" cy="4095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5581270"/>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0256" y="482184"/>
            <a:ext cx="3968496" cy="832104"/>
          </a:xfrm>
        </p:spPr>
        <p:txBody>
          <a:bodyPr/>
          <a:lstStyle/>
          <a:p>
            <a:r>
              <a:rPr lang="it-IT" dirty="0"/>
              <a:t>PACE, GIUSTIZIA E ISTITUZIONI SOLIDE</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23</a:t>
            </a:fld>
            <a:endParaRPr lang="it-IT" noProof="0"/>
          </a:p>
        </p:txBody>
      </p:sp>
      <p:pic>
        <p:nvPicPr>
          <p:cNvPr id="6" name="cdo-6QdYe80"/>
          <p:cNvPicPr>
            <a:picLocks noGrp="1" noRot="1" noChangeAspect="1"/>
          </p:cNvPicPr>
          <p:nvPr>
            <p:ph type="media" sz="quarter" idx="13"/>
            <a:videoFile r:link="rId1"/>
          </p:nvPr>
        </p:nvPicPr>
        <p:blipFill>
          <a:blip r:embed="rId3"/>
          <a:stretch>
            <a:fillRect/>
          </a:stretch>
        </p:blipFill>
        <p:spPr>
          <a:xfrm>
            <a:off x="1987826" y="1808922"/>
            <a:ext cx="7643192" cy="4731026"/>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7" name="Ritorno 6">
            <a:hlinkClick r:id="rId4" action="ppaction://hlinksldjump" highlightClick="1"/>
          </p:cNvPr>
          <p:cNvSpPr/>
          <p:nvPr/>
        </p:nvSpPr>
        <p:spPr>
          <a:xfrm rot="6861578">
            <a:off x="11413602" y="4981118"/>
            <a:ext cx="498622" cy="935824"/>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285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8bmtQliL9bw"/>
          <p:cNvPicPr>
            <a:picLocks noGrp="1" noRot="1" noChangeAspect="1"/>
          </p:cNvPicPr>
          <p:nvPr>
            <p:ph type="media" sz="quarter" idx="13"/>
            <a:videoFile r:link="rId1"/>
          </p:nvPr>
        </p:nvPicPr>
        <p:blipFill>
          <a:blip r:embed="rId4"/>
          <a:stretch>
            <a:fillRect/>
          </a:stretch>
        </p:blipFill>
        <p:spPr>
          <a:xfrm>
            <a:off x="1630018" y="2007704"/>
            <a:ext cx="8994913" cy="4194313"/>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2" name="Titolo 1">
            <a:extLst>
              <a:ext uri="{FF2B5EF4-FFF2-40B4-BE49-F238E27FC236}">
                <a16:creationId xmlns:a16="http://schemas.microsoft.com/office/drawing/2014/main" id="{F845AB00-1C5C-4EB0-B93F-C03AB7A9BC6F}"/>
              </a:ext>
            </a:extLst>
          </p:cNvPr>
          <p:cNvSpPr>
            <a:spLocks noGrp="1"/>
          </p:cNvSpPr>
          <p:nvPr>
            <p:ph type="title"/>
          </p:nvPr>
        </p:nvSpPr>
        <p:spPr>
          <a:xfrm>
            <a:off x="483969" y="337931"/>
            <a:ext cx="3968496" cy="832104"/>
          </a:xfrm>
        </p:spPr>
        <p:txBody>
          <a:bodyPr rtlCol="0">
            <a:normAutofit/>
          </a:bodyPr>
          <a:lstStyle/>
          <a:p>
            <a:pPr rtl="0"/>
            <a:r>
              <a:rPr lang="it-IT" dirty="0"/>
              <a:t>RICAPITOLANDO..</a:t>
            </a:r>
          </a:p>
        </p:txBody>
      </p:sp>
      <p:sp>
        <p:nvSpPr>
          <p:cNvPr id="4" name="Segnaposto numero diapositiva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it-IT" smtClean="0"/>
              <a:t>24</a:t>
            </a:fld>
            <a:endParaRPr lang="it-IT"/>
          </a:p>
        </p:txBody>
      </p:sp>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3</a:t>
            </a:fld>
            <a:endParaRPr lang="it-IT" noProof="0"/>
          </a:p>
        </p:txBody>
      </p:sp>
      <p:sp>
        <p:nvSpPr>
          <p:cNvPr id="4" name="Titolo 3"/>
          <p:cNvSpPr>
            <a:spLocks noGrp="1"/>
          </p:cNvSpPr>
          <p:nvPr>
            <p:ph type="title"/>
          </p:nvPr>
        </p:nvSpPr>
        <p:spPr>
          <a:xfrm rot="21180000">
            <a:off x="-30085" y="467260"/>
            <a:ext cx="4912780" cy="998268"/>
          </a:xfrm>
        </p:spPr>
        <p:txBody>
          <a:bodyPr>
            <a:noAutofit/>
          </a:bodyPr>
          <a:lstStyle/>
          <a:p>
            <a:r>
              <a:rPr lang="it-IT" sz="2000" dirty="0"/>
              <a:t>MA QUALI SONO GLI OBIETTIVI CITATI NELL’AGENDA 2030 CHE SI AFFRONTANO COME ESEMPI TRA I BANCHI DI SCUOLA?</a:t>
            </a:r>
          </a:p>
        </p:txBody>
      </p:sp>
      <p:sp>
        <p:nvSpPr>
          <p:cNvPr id="8" name="Ovale 7"/>
          <p:cNvSpPr/>
          <p:nvPr/>
        </p:nvSpPr>
        <p:spPr>
          <a:xfrm>
            <a:off x="5039140" y="3130827"/>
            <a:ext cx="2862469" cy="203752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123622" y="3549422"/>
            <a:ext cx="2693504" cy="1200329"/>
          </a:xfrm>
          <a:prstGeom prst="rect">
            <a:avLst/>
          </a:prstGeom>
          <a:noFill/>
        </p:spPr>
        <p:txBody>
          <a:bodyPr wrap="square" rtlCol="0">
            <a:spAutoFit/>
          </a:bodyPr>
          <a:lstStyle/>
          <a:p>
            <a:pPr algn="ctr"/>
            <a:r>
              <a:rPr lang="it-IT" sz="3600" b="1" dirty="0">
                <a:solidFill>
                  <a:srgbClr val="002060"/>
                </a:solidFill>
                <a:latin typeface="+mj-lt"/>
              </a:rPr>
              <a:t>AGENDA 2030</a:t>
            </a:r>
          </a:p>
        </p:txBody>
      </p:sp>
      <p:sp>
        <p:nvSpPr>
          <p:cNvPr id="13" name="Freccia a destra 12"/>
          <p:cNvSpPr/>
          <p:nvPr/>
        </p:nvSpPr>
        <p:spPr>
          <a:xfrm>
            <a:off x="8060634" y="3990560"/>
            <a:ext cx="765313" cy="24351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9044609" y="3549422"/>
            <a:ext cx="2325756" cy="1477328"/>
          </a:xfrm>
          <a:prstGeom prst="rect">
            <a:avLst/>
          </a:prstGeom>
          <a:noFill/>
        </p:spPr>
        <p:txBody>
          <a:bodyPr wrap="square" rtlCol="0">
            <a:spAutoFit/>
          </a:bodyPr>
          <a:lstStyle/>
          <a:p>
            <a:r>
              <a:rPr lang="it-IT" dirty="0">
                <a:solidFill>
                  <a:schemeClr val="accent1">
                    <a:lumMod val="75000"/>
                  </a:schemeClr>
                </a:solidFill>
                <a:latin typeface="Arial" panose="020B0604020202020204" pitchFamily="34" charset="0"/>
                <a:cs typeface="Arial" panose="020B0604020202020204" pitchFamily="34" charset="0"/>
                <a:hlinkClick r:id="rId2" action="ppaction://hlinksldjump"/>
              </a:rPr>
              <a:t>OBIETTIVO 10. RIDURRE LE DISUGUAGLIANZE (DIVERSITÀ): INGLESE</a:t>
            </a:r>
            <a:endParaRPr lang="it-IT" dirty="0">
              <a:solidFill>
                <a:schemeClr val="accent1">
                  <a:lumMod val="75000"/>
                </a:schemeClr>
              </a:solidFill>
              <a:latin typeface="Arial" panose="020B0604020202020204" pitchFamily="34" charset="0"/>
              <a:cs typeface="Arial" panose="020B0604020202020204" pitchFamily="34" charset="0"/>
            </a:endParaRPr>
          </a:p>
        </p:txBody>
      </p:sp>
      <p:sp>
        <p:nvSpPr>
          <p:cNvPr id="15" name="Freccia a destra 14"/>
          <p:cNvSpPr/>
          <p:nvPr/>
        </p:nvSpPr>
        <p:spPr>
          <a:xfrm rot="10800000">
            <a:off x="4214858" y="4312933"/>
            <a:ext cx="765313" cy="25906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2164913" y="3864264"/>
            <a:ext cx="2052430" cy="1477328"/>
          </a:xfrm>
          <a:prstGeom prst="rect">
            <a:avLst/>
          </a:prstGeom>
          <a:noFill/>
        </p:spPr>
        <p:txBody>
          <a:bodyPr wrap="square" rtlCol="0">
            <a:spAutoFit/>
          </a:bodyPr>
          <a:lstStyle/>
          <a:p>
            <a:r>
              <a:rPr lang="it-IT" dirty="0">
                <a:solidFill>
                  <a:schemeClr val="accent1">
                    <a:lumMod val="75000"/>
                  </a:schemeClr>
                </a:solidFill>
                <a:latin typeface="Arial" panose="020B0604020202020204" pitchFamily="34" charset="0"/>
                <a:cs typeface="Arial" panose="020B0604020202020204" pitchFamily="34" charset="0"/>
                <a:hlinkClick r:id="rId3" action="ppaction://hlinksldjump"/>
              </a:rPr>
              <a:t>OBIETTIVO 5. PARITA’ DI GENERE: CITTADINANZA E COSTITUZIONE</a:t>
            </a:r>
            <a:endParaRPr lang="it-IT" dirty="0">
              <a:solidFill>
                <a:schemeClr val="accent1">
                  <a:lumMod val="75000"/>
                </a:schemeClr>
              </a:solidFill>
              <a:latin typeface="Arial" panose="020B0604020202020204" pitchFamily="34" charset="0"/>
              <a:cs typeface="Arial" panose="020B0604020202020204" pitchFamily="34" charset="0"/>
            </a:endParaRPr>
          </a:p>
        </p:txBody>
      </p:sp>
      <p:sp>
        <p:nvSpPr>
          <p:cNvPr id="18" name="Freccia a destra 17"/>
          <p:cNvSpPr/>
          <p:nvPr/>
        </p:nvSpPr>
        <p:spPr>
          <a:xfrm rot="12496069">
            <a:off x="4550283" y="3152431"/>
            <a:ext cx="659667" cy="24652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516385" y="2327268"/>
            <a:ext cx="3349487" cy="1200329"/>
          </a:xfrm>
          <a:prstGeom prst="rect">
            <a:avLst/>
          </a:prstGeom>
          <a:noFill/>
        </p:spPr>
        <p:txBody>
          <a:bodyPr wrap="square" rtlCol="0">
            <a:spAutoFit/>
          </a:bodyPr>
          <a:lstStyle/>
          <a:p>
            <a:r>
              <a:rPr lang="it-IT" dirty="0">
                <a:solidFill>
                  <a:schemeClr val="accent1">
                    <a:lumMod val="75000"/>
                  </a:schemeClr>
                </a:solidFill>
                <a:latin typeface="Arial" panose="020B0604020202020204" pitchFamily="34" charset="0"/>
                <a:cs typeface="Arial" panose="020B0604020202020204" pitchFamily="34" charset="0"/>
                <a:hlinkClick r:id="rId4" action="ppaction://hlinksldjump"/>
              </a:rPr>
              <a:t>OBIETTIVO 6. ACQUA PULITA E SERVIZI IGENICO-SANITARI: </a:t>
            </a:r>
          </a:p>
          <a:p>
            <a:r>
              <a:rPr lang="it-IT" dirty="0">
                <a:solidFill>
                  <a:schemeClr val="accent1">
                    <a:lumMod val="75000"/>
                  </a:schemeClr>
                </a:solidFill>
                <a:latin typeface="Arial" panose="020B0604020202020204" pitchFamily="34" charset="0"/>
                <a:cs typeface="Arial" panose="020B0604020202020204" pitchFamily="34" charset="0"/>
                <a:hlinkClick r:id="rId4" action="ppaction://hlinksldjump"/>
              </a:rPr>
              <a:t>CHIMICA</a:t>
            </a:r>
            <a:endParaRPr lang="it-IT" dirty="0">
              <a:solidFill>
                <a:schemeClr val="accent1">
                  <a:lumMod val="75000"/>
                </a:schemeClr>
              </a:solidFill>
              <a:latin typeface="Arial" panose="020B0604020202020204" pitchFamily="34" charset="0"/>
              <a:cs typeface="Arial" panose="020B0604020202020204" pitchFamily="34" charset="0"/>
            </a:endParaRPr>
          </a:p>
        </p:txBody>
      </p:sp>
      <p:sp>
        <p:nvSpPr>
          <p:cNvPr id="20" name="CasellaDiTesto 19"/>
          <p:cNvSpPr txBox="1"/>
          <p:nvPr/>
        </p:nvSpPr>
        <p:spPr>
          <a:xfrm>
            <a:off x="5362160" y="1228363"/>
            <a:ext cx="2837623" cy="1200329"/>
          </a:xfrm>
          <a:prstGeom prst="rect">
            <a:avLst/>
          </a:prstGeom>
          <a:noFill/>
        </p:spPr>
        <p:txBody>
          <a:bodyPr wrap="square" rtlCol="0">
            <a:spAutoFit/>
          </a:bodyPr>
          <a:lstStyle/>
          <a:p>
            <a:r>
              <a:rPr lang="it-IT" dirty="0">
                <a:solidFill>
                  <a:schemeClr val="accent1">
                    <a:lumMod val="75000"/>
                  </a:schemeClr>
                </a:solidFill>
                <a:latin typeface="Arial" panose="020B0604020202020204" pitchFamily="34" charset="0"/>
                <a:cs typeface="Arial" panose="020B0604020202020204" pitchFamily="34" charset="0"/>
                <a:hlinkClick r:id="rId5" action="ppaction://hlinksldjump"/>
              </a:rPr>
              <a:t>OBIETTIVO 7. PACE, GIUSTIZIA E ISTITUZIONI SOLIDE: STORIA E FILOSOFIA </a:t>
            </a:r>
            <a:endParaRPr lang="it-IT" dirty="0">
              <a:solidFill>
                <a:schemeClr val="accent1">
                  <a:lumMod val="75000"/>
                </a:schemeClr>
              </a:solidFill>
              <a:latin typeface="Arial" panose="020B0604020202020204" pitchFamily="34" charset="0"/>
              <a:cs typeface="Arial" panose="020B0604020202020204" pitchFamily="34" charset="0"/>
            </a:endParaRPr>
          </a:p>
        </p:txBody>
      </p:sp>
      <p:sp>
        <p:nvSpPr>
          <p:cNvPr id="21" name="CasellaDiTesto 20"/>
          <p:cNvSpPr txBox="1"/>
          <p:nvPr/>
        </p:nvSpPr>
        <p:spPr>
          <a:xfrm>
            <a:off x="5228992" y="5885634"/>
            <a:ext cx="3473727" cy="923330"/>
          </a:xfrm>
          <a:prstGeom prst="rect">
            <a:avLst/>
          </a:prstGeom>
          <a:noFill/>
        </p:spPr>
        <p:txBody>
          <a:bodyPr wrap="square" rtlCol="0">
            <a:spAutoFit/>
          </a:bodyPr>
          <a:lstStyle/>
          <a:p>
            <a:r>
              <a:rPr lang="it-IT" dirty="0">
                <a:solidFill>
                  <a:schemeClr val="accent1">
                    <a:lumMod val="75000"/>
                  </a:schemeClr>
                </a:solidFill>
                <a:latin typeface="Arial" panose="020B0604020202020204" pitchFamily="34" charset="0"/>
                <a:cs typeface="Arial" panose="020B0604020202020204" pitchFamily="34" charset="0"/>
                <a:hlinkClick r:id="rId6" action="ppaction://hlinksldjump"/>
              </a:rPr>
              <a:t>OBIETTIVO 4. ISTRUZIONE DI QUALITA’: </a:t>
            </a:r>
          </a:p>
          <a:p>
            <a:r>
              <a:rPr lang="it-IT" dirty="0">
                <a:solidFill>
                  <a:schemeClr val="accent1">
                    <a:lumMod val="75000"/>
                  </a:schemeClr>
                </a:solidFill>
                <a:latin typeface="Arial" panose="020B0604020202020204" pitchFamily="34" charset="0"/>
                <a:cs typeface="Arial" panose="020B0604020202020204" pitchFamily="34" charset="0"/>
                <a:hlinkClick r:id="rId6" action="ppaction://hlinksldjump"/>
              </a:rPr>
              <a:t>SCIENZE UMANE</a:t>
            </a:r>
            <a:endParaRPr lang="it-IT" dirty="0">
              <a:solidFill>
                <a:schemeClr val="accent1">
                  <a:lumMod val="75000"/>
                </a:schemeClr>
              </a:solidFill>
              <a:latin typeface="Arial" panose="020B0604020202020204" pitchFamily="34" charset="0"/>
              <a:cs typeface="Arial" panose="020B0604020202020204" pitchFamily="34" charset="0"/>
            </a:endParaRPr>
          </a:p>
        </p:txBody>
      </p:sp>
      <p:sp>
        <p:nvSpPr>
          <p:cNvPr id="22" name="Freccia a destra 21"/>
          <p:cNvSpPr/>
          <p:nvPr/>
        </p:nvSpPr>
        <p:spPr>
          <a:xfrm rot="16417214">
            <a:off x="6201468" y="2606109"/>
            <a:ext cx="541730" cy="21746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5400000">
            <a:off x="6118967" y="5508833"/>
            <a:ext cx="544042" cy="20956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8265769" y="2048959"/>
            <a:ext cx="3158957" cy="923330"/>
          </a:xfrm>
          <a:prstGeom prst="rect">
            <a:avLst/>
          </a:prstGeom>
          <a:noFill/>
        </p:spPr>
        <p:txBody>
          <a:bodyPr wrap="square" rtlCol="0">
            <a:spAutoFit/>
          </a:bodyPr>
          <a:lstStyle/>
          <a:p>
            <a:r>
              <a:rPr lang="it-IT" dirty="0">
                <a:solidFill>
                  <a:schemeClr val="accent1">
                    <a:lumMod val="75000"/>
                  </a:schemeClr>
                </a:solidFill>
                <a:latin typeface="Arial" panose="020B0604020202020204" pitchFamily="34" charset="0"/>
                <a:cs typeface="Arial" panose="020B0604020202020204" pitchFamily="34" charset="0"/>
                <a:hlinkClick r:id="rId7" action="ppaction://hlinksldjump"/>
              </a:rPr>
              <a:t>OBIETTIVO 15. LA VITA SULLA TERRA: </a:t>
            </a:r>
          </a:p>
          <a:p>
            <a:r>
              <a:rPr lang="it-IT" dirty="0">
                <a:solidFill>
                  <a:schemeClr val="accent1">
                    <a:lumMod val="75000"/>
                  </a:schemeClr>
                </a:solidFill>
                <a:latin typeface="Arial" panose="020B0604020202020204" pitchFamily="34" charset="0"/>
                <a:cs typeface="Arial" panose="020B0604020202020204" pitchFamily="34" charset="0"/>
                <a:hlinkClick r:id="rId7" action="ppaction://hlinksldjump"/>
              </a:rPr>
              <a:t>ITALIANO E LATINO</a:t>
            </a:r>
            <a:endParaRPr lang="it-IT" dirty="0">
              <a:solidFill>
                <a:schemeClr val="accent1">
                  <a:lumMod val="75000"/>
                </a:schemeClr>
              </a:solidFill>
              <a:latin typeface="Arial" panose="020B0604020202020204" pitchFamily="34" charset="0"/>
              <a:cs typeface="Arial" panose="020B0604020202020204" pitchFamily="34" charset="0"/>
            </a:endParaRPr>
          </a:p>
        </p:txBody>
      </p:sp>
      <p:sp>
        <p:nvSpPr>
          <p:cNvPr id="25" name="Freccia a destra 24"/>
          <p:cNvSpPr/>
          <p:nvPr/>
        </p:nvSpPr>
        <p:spPr>
          <a:xfrm rot="19469997">
            <a:off x="7608653" y="2992476"/>
            <a:ext cx="659667" cy="20237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Avanti o successivo 1">
            <a:hlinkClick r:id="rId8" action="ppaction://hlinksldjump" highlightClick="1"/>
          </p:cNvPr>
          <p:cNvSpPr/>
          <p:nvPr/>
        </p:nvSpPr>
        <p:spPr>
          <a:xfrm>
            <a:off x="11484871" y="5257687"/>
            <a:ext cx="576470" cy="457200"/>
          </a:xfrm>
          <a:prstGeom prst="actionButtonForwardNex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32877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9195BEB-A072-45D8-848D-E8CA744F9022}"/>
              </a:ext>
            </a:extLst>
          </p:cNvPr>
          <p:cNvSpPr>
            <a:spLocks noGrp="1"/>
          </p:cNvSpPr>
          <p:nvPr>
            <p:ph type="title"/>
          </p:nvPr>
        </p:nvSpPr>
        <p:spPr>
          <a:xfrm rot="-360000">
            <a:off x="32576" y="929225"/>
            <a:ext cx="4724691" cy="870892"/>
          </a:xfrm>
        </p:spPr>
        <p:txBody>
          <a:bodyPr rtlCol="0">
            <a:noAutofit/>
          </a:bodyPr>
          <a:lstStyle/>
          <a:p>
            <a:r>
              <a:rPr lang="it-IT" sz="1800" dirty="0"/>
              <a:t>OBIETTIVO 6. ACQUA PULITA E SERVIZI IGENICO-SANITARI</a:t>
            </a:r>
            <a:endParaRPr lang="it-IT" sz="7200" dirty="0"/>
          </a:p>
        </p:txBody>
      </p:sp>
      <p:sp>
        <p:nvSpPr>
          <p:cNvPr id="6" name="Segnaposto testo 5">
            <a:extLst>
              <a:ext uri="{FF2B5EF4-FFF2-40B4-BE49-F238E27FC236}">
                <a16:creationId xmlns:a16="http://schemas.microsoft.com/office/drawing/2014/main" id="{FE58025A-9737-434D-AE90-0CC9E7990286}"/>
              </a:ext>
            </a:extLst>
          </p:cNvPr>
          <p:cNvSpPr>
            <a:spLocks noGrp="1"/>
          </p:cNvSpPr>
          <p:nvPr>
            <p:ph type="body" sz="quarter" idx="13"/>
          </p:nvPr>
        </p:nvSpPr>
        <p:spPr>
          <a:xfrm>
            <a:off x="99391" y="3170583"/>
            <a:ext cx="5426766" cy="3687417"/>
          </a:xfrm>
        </p:spPr>
        <p:txBody>
          <a:bodyPr rtlCol="0">
            <a:normAutofit/>
          </a:bodyPr>
          <a:lstStyle/>
          <a:p>
            <a:pPr marL="0" indent="0">
              <a:buNone/>
            </a:pPr>
            <a:r>
              <a:rPr lang="it-IT" dirty="0">
                <a:solidFill>
                  <a:schemeClr val="accent4">
                    <a:lumMod val="50000"/>
                  </a:schemeClr>
                </a:solidFill>
              </a:rPr>
              <a:t>L’obiettivo per lo sviluppo sostenibile n° 6, prevede per i prossimi vent’anni, una missione ambiziosa ma realizzabile: “garantire a tutti la disponibilità e la gestione sostenibile dell’acqua e delle strutture igienico-sanitarie”. Il raggiungimento di questo obiettivo viene proposto attraverso l’applicazione di quattro principi:</a:t>
            </a:r>
          </a:p>
          <a:p>
            <a:pPr marL="342900" indent="-342900">
              <a:buFont typeface="+mj-lt"/>
              <a:buAutoNum type="arabicPeriod"/>
            </a:pPr>
            <a:r>
              <a:rPr lang="it-IT" sz="1800" b="1" dirty="0">
                <a:solidFill>
                  <a:schemeClr val="accent1">
                    <a:lumMod val="50000"/>
                  </a:schemeClr>
                </a:solidFill>
              </a:rPr>
              <a:t>separare l’acqua potabile dalle acque reflue.</a:t>
            </a:r>
          </a:p>
          <a:p>
            <a:pPr marL="342900" indent="-342900">
              <a:buFont typeface="+mj-lt"/>
              <a:buAutoNum type="arabicPeriod"/>
            </a:pPr>
            <a:r>
              <a:rPr lang="it-IT" sz="1800" b="1" dirty="0">
                <a:solidFill>
                  <a:schemeClr val="accent1">
                    <a:lumMod val="50000"/>
                  </a:schemeClr>
                </a:solidFill>
              </a:rPr>
              <a:t>raggiungere e trattare l’acqua potabile al fine di rimuovere i contaminanti chimici e biologici.</a:t>
            </a:r>
          </a:p>
          <a:p>
            <a:pPr marL="342900" indent="-342900">
              <a:buFont typeface="+mj-lt"/>
              <a:buAutoNum type="arabicPeriod"/>
            </a:pPr>
            <a:r>
              <a:rPr lang="it-IT" sz="1800" b="1" dirty="0">
                <a:solidFill>
                  <a:schemeClr val="accent1">
                    <a:lumMod val="50000"/>
                  </a:schemeClr>
                </a:solidFill>
              </a:rPr>
              <a:t>proteggere e ripristinare gli ecosistemi di acqua dolce.</a:t>
            </a:r>
          </a:p>
          <a:p>
            <a:pPr marL="342900" indent="-342900">
              <a:buFont typeface="+mj-lt"/>
              <a:buAutoNum type="arabicPeriod"/>
            </a:pPr>
            <a:r>
              <a:rPr lang="it-IT" sz="1800" b="1" dirty="0">
                <a:solidFill>
                  <a:schemeClr val="accent1">
                    <a:lumMod val="50000"/>
                  </a:schemeClr>
                </a:solidFill>
              </a:rPr>
              <a:t>garantire l’accesso e il diritto all’acqua potabile.</a:t>
            </a:r>
          </a:p>
        </p:txBody>
      </p:sp>
      <p:sp>
        <p:nvSpPr>
          <p:cNvPr id="4" name="Segnaposto numero diapositiva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it-IT" smtClean="0"/>
              <a:pPr rtl="0"/>
              <a:t>4</a:t>
            </a:fld>
            <a:endParaRPr lang="it-IT"/>
          </a:p>
        </p:txBody>
      </p:sp>
      <p:sp>
        <p:nvSpPr>
          <p:cNvPr id="7" name="Segnaposto testo 6"/>
          <p:cNvSpPr>
            <a:spLocks noGrp="1"/>
          </p:cNvSpPr>
          <p:nvPr>
            <p:ph type="body" idx="1"/>
          </p:nvPr>
        </p:nvSpPr>
        <p:spPr>
          <a:xfrm>
            <a:off x="1782502" y="2140902"/>
            <a:ext cx="3913632" cy="804672"/>
          </a:xfrm>
        </p:spPr>
        <p:txBody>
          <a:bodyPr/>
          <a:lstStyle/>
          <a:p>
            <a:r>
              <a:rPr lang="it-IT" dirty="0"/>
              <a:t>La sfida: garantire acqua potabile e pulita a livello mondiale</a:t>
            </a:r>
          </a:p>
        </p:txBody>
      </p:sp>
      <p:pic>
        <p:nvPicPr>
          <p:cNvPr id="9" name="Segnaposto immagine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640" r="7640"/>
          <a:stretch>
            <a:fillRect/>
          </a:stretch>
        </p:blipFill>
        <p:spPr>
          <a:xfrm rot="720000">
            <a:off x="6394127" y="209523"/>
            <a:ext cx="4647699" cy="5472101"/>
          </a:xfrm>
        </p:spPr>
      </p:pic>
      <p:sp>
        <p:nvSpPr>
          <p:cNvPr id="2" name="Ritorno 1">
            <a:hlinkClick r:id="rId4" action="ppaction://hlinksldjump" highlightClick="1"/>
          </p:cNvPr>
          <p:cNvSpPr/>
          <p:nvPr/>
        </p:nvSpPr>
        <p:spPr>
          <a:xfrm rot="6650808">
            <a:off x="11422194" y="4993316"/>
            <a:ext cx="521515" cy="849755"/>
          </a:xfrm>
          <a:prstGeom prst="actionButtonReturn">
            <a:avLst/>
          </a:prstGeom>
          <a:solidFill>
            <a:schemeClr val="accent3">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671418030"/>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5</a:t>
            </a:fld>
            <a:endParaRPr lang="it-IT" noProof="0"/>
          </a:p>
        </p:txBody>
      </p:sp>
      <p:sp>
        <p:nvSpPr>
          <p:cNvPr id="4" name="Titolo 3"/>
          <p:cNvSpPr>
            <a:spLocks noGrp="1"/>
          </p:cNvSpPr>
          <p:nvPr>
            <p:ph type="title"/>
          </p:nvPr>
        </p:nvSpPr>
        <p:spPr>
          <a:xfrm rot="21180000">
            <a:off x="213495" y="262636"/>
            <a:ext cx="4391191" cy="1325563"/>
          </a:xfrm>
        </p:spPr>
        <p:txBody>
          <a:bodyPr/>
          <a:lstStyle/>
          <a:p>
            <a:r>
              <a:rPr lang="it-IT" dirty="0"/>
              <a:t>CHIMICA</a:t>
            </a:r>
          </a:p>
        </p:txBody>
      </p:sp>
      <p:sp>
        <p:nvSpPr>
          <p:cNvPr id="5" name="CasellaDiTesto 4"/>
          <p:cNvSpPr txBox="1"/>
          <p:nvPr/>
        </p:nvSpPr>
        <p:spPr>
          <a:xfrm>
            <a:off x="2104798" y="1591610"/>
            <a:ext cx="5128591" cy="4801314"/>
          </a:xfrm>
          <a:prstGeom prst="rect">
            <a:avLst/>
          </a:prstGeom>
          <a:noFill/>
        </p:spPr>
        <p:txBody>
          <a:bodyPr wrap="square" rtlCol="0">
            <a:spAutoFit/>
          </a:bodyPr>
          <a:lstStyle/>
          <a:p>
            <a:r>
              <a:rPr lang="it-IT" sz="1700" dirty="0">
                <a:solidFill>
                  <a:schemeClr val="accent4">
                    <a:lumMod val="50000"/>
                  </a:schemeClr>
                </a:solidFill>
              </a:rPr>
              <a:t>Le eccezionali proprietà chimico-fisiche e la maggior parte di quelle chimiche dell'acqua sono legate alla sua polarità elettrica e alla possibilità di formare legami a idrogeno intermolecolari.</a:t>
            </a:r>
          </a:p>
          <a:p>
            <a:r>
              <a:rPr lang="it-IT" sz="1700" dirty="0">
                <a:solidFill>
                  <a:schemeClr val="accent4">
                    <a:lumMod val="50000"/>
                  </a:schemeClr>
                </a:solidFill>
              </a:rPr>
              <a:t>Pur essendo formata da molecole semplici, possiede una stabilità chimica e un </a:t>
            </a:r>
            <a:r>
              <a:rPr lang="it-IT" sz="1700" dirty="0" err="1">
                <a:solidFill>
                  <a:schemeClr val="accent4">
                    <a:lumMod val="50000"/>
                  </a:schemeClr>
                </a:solidFill>
              </a:rPr>
              <a:t>punto_di_ebollizione</a:t>
            </a:r>
            <a:r>
              <a:rPr lang="it-IT" sz="1700" dirty="0">
                <a:solidFill>
                  <a:schemeClr val="accent4">
                    <a:lumMod val="50000"/>
                  </a:schemeClr>
                </a:solidFill>
              </a:rPr>
              <a:t> sorprendentemente elevati. </a:t>
            </a:r>
          </a:p>
          <a:p>
            <a:r>
              <a:rPr lang="it-IT" sz="1700" dirty="0">
                <a:solidFill>
                  <a:schemeClr val="accent4">
                    <a:lumMod val="50000"/>
                  </a:schemeClr>
                </a:solidFill>
              </a:rPr>
              <a:t>Il punto di ebollizione (p.e.) di una sostanza è legato generalmente al suo peso molecolare;</a:t>
            </a:r>
          </a:p>
          <a:p>
            <a:r>
              <a:rPr lang="it-IT" sz="1700" dirty="0">
                <a:solidFill>
                  <a:schemeClr val="accent4">
                    <a:lumMod val="50000"/>
                  </a:schemeClr>
                </a:solidFill>
              </a:rPr>
              <a:t>Poiché le sue molecole sono polari è un solvente eccellente per sali e molecole che presentano legami polari (soluzioni).</a:t>
            </a:r>
          </a:p>
          <a:p>
            <a:r>
              <a:rPr lang="it-IT" sz="1700" dirty="0">
                <a:solidFill>
                  <a:schemeClr val="accent4">
                    <a:lumMod val="50000"/>
                  </a:schemeClr>
                </a:solidFill>
              </a:rPr>
              <a:t>Nel nostro pianeta la vita ebbe origine nell'oceano e ciò ha improntato la chimica degli esseri viventi. L'acqua è infatti la molecola più comune sia negli organismi sia nell'ambiente; costituisce il 70% della massa cellulare e un suo utilizzo è quello di trasportare molecole da una cellula all'altra.</a:t>
            </a:r>
          </a:p>
        </p:txBody>
      </p:sp>
      <p:sp>
        <p:nvSpPr>
          <p:cNvPr id="6" name="CasellaDiTesto 5"/>
          <p:cNvSpPr txBox="1"/>
          <p:nvPr/>
        </p:nvSpPr>
        <p:spPr>
          <a:xfrm>
            <a:off x="8438322" y="242410"/>
            <a:ext cx="3488634" cy="5324535"/>
          </a:xfrm>
          <a:prstGeom prst="rect">
            <a:avLst/>
          </a:prstGeom>
          <a:noFill/>
        </p:spPr>
        <p:txBody>
          <a:bodyPr wrap="square" rtlCol="0">
            <a:spAutoFit/>
          </a:bodyPr>
          <a:lstStyle/>
          <a:p>
            <a:r>
              <a:rPr lang="it-IT" sz="1700" dirty="0">
                <a:solidFill>
                  <a:schemeClr val="accent4">
                    <a:lumMod val="50000"/>
                  </a:schemeClr>
                </a:solidFill>
              </a:rPr>
              <a:t>Possiede proprietà fisiche interessanti per la </a:t>
            </a:r>
            <a:r>
              <a:rPr lang="it-IT" sz="1700" dirty="0" err="1">
                <a:solidFill>
                  <a:schemeClr val="accent4">
                    <a:lumMod val="50000"/>
                  </a:schemeClr>
                </a:solidFill>
              </a:rPr>
              <a:t>termostatazione</a:t>
            </a:r>
            <a:r>
              <a:rPr lang="it-IT" sz="1700" dirty="0">
                <a:solidFill>
                  <a:schemeClr val="accent4">
                    <a:lumMod val="50000"/>
                  </a:schemeClr>
                </a:solidFill>
              </a:rPr>
              <a:t> dell'ambiente, dato che una notevole quantità di calore è coinvolta nei passaggi di stato.</a:t>
            </a:r>
          </a:p>
          <a:p>
            <a:r>
              <a:rPr lang="it-IT" sz="1700" dirty="0">
                <a:solidFill>
                  <a:schemeClr val="accent4">
                    <a:lumMod val="50000"/>
                  </a:schemeClr>
                </a:solidFill>
              </a:rPr>
              <a:t>L’acqua è una risorsa molto importante per il pianeta per questo viene definita “ORO BLU”.</a:t>
            </a:r>
          </a:p>
          <a:p>
            <a:r>
              <a:rPr lang="it-IT" sz="1700" dirty="0">
                <a:solidFill>
                  <a:schemeClr val="accent4">
                    <a:lumMod val="50000"/>
                  </a:schemeClr>
                </a:solidFill>
              </a:rPr>
              <a:t>Quella disponibile per i nostri bisogni quotidiani rappresenta meno dell’1% di tutta l’acqua presente sulla Terra. La utilizziamo non solo per dissetarci, ma anche per usi domestici, nell’industrie, nell’agricoltura e nell’allevamento.</a:t>
            </a:r>
          </a:p>
          <a:p>
            <a:r>
              <a:rPr lang="it-IT" sz="1700" dirty="0">
                <a:solidFill>
                  <a:schemeClr val="accent4">
                    <a:lumMod val="50000"/>
                  </a:schemeClr>
                </a:solidFill>
              </a:rPr>
              <a:t>Oggi questo bene è in pericolo a causa:</a:t>
            </a:r>
          </a:p>
          <a:p>
            <a:r>
              <a:rPr lang="it-IT" sz="1700" dirty="0">
                <a:solidFill>
                  <a:schemeClr val="accent4">
                    <a:lumMod val="50000"/>
                  </a:schemeClr>
                </a:solidFill>
              </a:rPr>
              <a:t>  Dell’inquinamento</a:t>
            </a:r>
          </a:p>
          <a:p>
            <a:r>
              <a:rPr lang="it-IT" sz="1700" dirty="0">
                <a:solidFill>
                  <a:schemeClr val="accent4">
                    <a:lumMod val="50000"/>
                  </a:schemeClr>
                </a:solidFill>
              </a:rPr>
              <a:t>  Dell’aumento della richiesta</a:t>
            </a:r>
          </a:p>
          <a:p>
            <a:r>
              <a:rPr lang="it-IT" sz="1700" dirty="0">
                <a:solidFill>
                  <a:schemeClr val="accent4">
                    <a:lumMod val="50000"/>
                  </a:schemeClr>
                </a:solidFill>
              </a:rPr>
              <a:t>  Degli sprechi</a:t>
            </a:r>
          </a:p>
        </p:txBody>
      </p:sp>
      <p:sp>
        <p:nvSpPr>
          <p:cNvPr id="8" name="Freccia circolare in su 7"/>
          <p:cNvSpPr/>
          <p:nvPr/>
        </p:nvSpPr>
        <p:spPr>
          <a:xfrm rot="20430566">
            <a:off x="7261180" y="5805563"/>
            <a:ext cx="1873899" cy="645645"/>
          </a:xfrm>
          <a:prstGeom prst="curvedUpArrow">
            <a:avLst>
              <a:gd name="adj1" fmla="val 28230"/>
              <a:gd name="adj2" fmla="val 55090"/>
              <a:gd name="adj3" fmla="val 40149"/>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Immagine 10" descr="File:&lt;strong&gt;H2o&lt;/strong&gt; hq2 alpha.pn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9087" y="2226365"/>
            <a:ext cx="1607188" cy="1630017"/>
          </a:xfrm>
          <a:prstGeom prst="rect">
            <a:avLst/>
          </a:prstGeom>
        </p:spPr>
      </p:pic>
      <p:pic>
        <p:nvPicPr>
          <p:cNvPr id="12" name="Immagine 11" descr="Ghiaccio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9" y="4933950"/>
            <a:ext cx="2095500" cy="1924050"/>
          </a:xfrm>
          <a:prstGeom prst="rect">
            <a:avLst/>
          </a:prstGeom>
        </p:spPr>
      </p:pic>
    </p:spTree>
    <p:extLst>
      <p:ext uri="{BB962C8B-B14F-4D97-AF65-F5344CB8AC3E}">
        <p14:creationId xmlns:p14="http://schemas.microsoft.com/office/powerpoint/2010/main" val="27375843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0992" y="472244"/>
            <a:ext cx="3968496" cy="832104"/>
          </a:xfrm>
        </p:spPr>
        <p:txBody>
          <a:bodyPr>
            <a:normAutofit/>
          </a:bodyPr>
          <a:lstStyle/>
          <a:p>
            <a:r>
              <a:rPr lang="it-IT" sz="2400" dirty="0"/>
              <a:t>ACQUA PULITA E SERVIZI IGIENICO SANITARI</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6</a:t>
            </a:fld>
            <a:endParaRPr lang="it-IT" noProof="0"/>
          </a:p>
        </p:txBody>
      </p:sp>
      <p:pic>
        <p:nvPicPr>
          <p:cNvPr id="6" name="WzBgTCOQ6eE"/>
          <p:cNvPicPr>
            <a:picLocks noGrp="1" noRot="1" noChangeAspect="1"/>
          </p:cNvPicPr>
          <p:nvPr>
            <p:ph type="media" sz="quarter" idx="13"/>
            <a:videoFile r:link="rId1"/>
          </p:nvPr>
        </p:nvPicPr>
        <p:blipFill>
          <a:blip r:embed="rId3"/>
          <a:stretch>
            <a:fillRect/>
          </a:stretch>
        </p:blipFill>
        <p:spPr>
          <a:xfrm>
            <a:off x="1808922" y="1699591"/>
            <a:ext cx="8040756" cy="4949687"/>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7" name="Ritorno 6">
            <a:hlinkClick r:id="rId4" action="ppaction://hlinksldjump" highlightClick="1"/>
          </p:cNvPr>
          <p:cNvSpPr/>
          <p:nvPr/>
        </p:nvSpPr>
        <p:spPr>
          <a:xfrm rot="6371163">
            <a:off x="11410035" y="4923715"/>
            <a:ext cx="507611" cy="894137"/>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5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1202821" y="2276488"/>
            <a:ext cx="4305558" cy="804672"/>
          </a:xfrm>
        </p:spPr>
        <p:txBody>
          <a:bodyPr>
            <a:normAutofit fontScale="92500" lnSpcReduction="20000"/>
          </a:bodyPr>
          <a:lstStyle/>
          <a:p>
            <a:r>
              <a:rPr lang="it-IT" dirty="0"/>
              <a:t>Raggiungere l’uguaglianza di genere e l’autodeterminazione di tutte le donne e ragazze</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7</a:t>
            </a:fld>
            <a:endParaRPr lang="it-IT" noProof="0"/>
          </a:p>
        </p:txBody>
      </p:sp>
      <p:sp>
        <p:nvSpPr>
          <p:cNvPr id="5" name="Titolo 4"/>
          <p:cNvSpPr>
            <a:spLocks noGrp="1"/>
          </p:cNvSpPr>
          <p:nvPr>
            <p:ph type="title"/>
          </p:nvPr>
        </p:nvSpPr>
        <p:spPr>
          <a:xfrm rot="-360000">
            <a:off x="-128563" y="975785"/>
            <a:ext cx="4815197" cy="667469"/>
          </a:xfrm>
        </p:spPr>
        <p:txBody>
          <a:bodyPr>
            <a:noAutofit/>
          </a:bodyPr>
          <a:lstStyle/>
          <a:p>
            <a:r>
              <a:rPr lang="it-IT" sz="2000" dirty="0"/>
              <a:t>OBIETTIVO 5. PARITA’ DI GENERE</a:t>
            </a:r>
          </a:p>
        </p:txBody>
      </p:sp>
      <p:sp>
        <p:nvSpPr>
          <p:cNvPr id="6" name="Segnaposto testo 5"/>
          <p:cNvSpPr>
            <a:spLocks noGrp="1"/>
          </p:cNvSpPr>
          <p:nvPr>
            <p:ph type="body" sz="quarter" idx="13"/>
          </p:nvPr>
        </p:nvSpPr>
        <p:spPr>
          <a:xfrm>
            <a:off x="182880" y="3464560"/>
            <a:ext cx="4870889" cy="3149600"/>
          </a:xfrm>
        </p:spPr>
        <p:txBody>
          <a:bodyPr>
            <a:noAutofit/>
          </a:bodyPr>
          <a:lstStyle/>
          <a:p>
            <a:pPr marL="0" indent="0">
              <a:buNone/>
            </a:pPr>
            <a:r>
              <a:rPr lang="it-IT" dirty="0">
                <a:solidFill>
                  <a:schemeClr val="accent4">
                    <a:lumMod val="50000"/>
                  </a:schemeClr>
                </a:solidFill>
              </a:rPr>
              <a:t>Le disparità di genere costituiscono uno dei maggiori ostacoli allo sviluppo sostenibile, alla crescita economica e alla lotta contro la povertà. </a:t>
            </a:r>
          </a:p>
          <a:p>
            <a:pPr marL="0" indent="0">
              <a:buNone/>
            </a:pPr>
            <a:r>
              <a:rPr lang="it-IT" dirty="0">
                <a:solidFill>
                  <a:schemeClr val="accent4">
                    <a:lumMod val="50000"/>
                  </a:schemeClr>
                </a:solidFill>
              </a:rPr>
              <a:t>Per questo motivo si è lavorato sui progressi nella scolarizzazione delle ragazze e nell’inserimento delle donne nel mercato del lavoro.</a:t>
            </a:r>
          </a:p>
          <a:p>
            <a:pPr marL="0" indent="0">
              <a:buNone/>
            </a:pPr>
            <a:r>
              <a:rPr lang="it-IT" dirty="0">
                <a:solidFill>
                  <a:schemeClr val="accent4">
                    <a:lumMod val="50000"/>
                  </a:schemeClr>
                </a:solidFill>
              </a:rPr>
              <a:t>L’obiettivo 5 mira a ottenere la parità di opportunità tra donne e uomini nello sviluppo economico, l’eliminazione di tutte le forme di violenza nei confronti di donne e ragazze (compresa l’abolizione dei matrimoni forzati e precoci) e l’uguaglianza di diritti a tutti i livelli di partecipazione.</a:t>
            </a:r>
          </a:p>
        </p:txBody>
      </p:sp>
      <p:pic>
        <p:nvPicPr>
          <p:cNvPr id="19" name="Immagin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4536">
            <a:off x="6390042" y="598639"/>
            <a:ext cx="4632889" cy="4572714"/>
          </a:xfrm>
          <a:prstGeom prst="rect">
            <a:avLst/>
          </a:prstGeom>
        </p:spPr>
      </p:pic>
      <p:sp>
        <p:nvSpPr>
          <p:cNvPr id="3" name="Ritorno 2">
            <a:hlinkClick r:id="rId3" action="ppaction://hlinksldjump" highlightClick="1"/>
          </p:cNvPr>
          <p:cNvSpPr/>
          <p:nvPr/>
        </p:nvSpPr>
        <p:spPr>
          <a:xfrm rot="6677109">
            <a:off x="11440432" y="5061357"/>
            <a:ext cx="522000" cy="849600"/>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0670578"/>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98C0CDE5-970C-4CC4-BF43-0DA127E73E82}" type="slidenum">
              <a:rPr lang="it-IT" noProof="0" smtClean="0"/>
              <a:t>8</a:t>
            </a:fld>
            <a:endParaRPr lang="it-IT" noProof="0"/>
          </a:p>
        </p:txBody>
      </p:sp>
      <p:sp>
        <p:nvSpPr>
          <p:cNvPr id="4" name="Titolo 3"/>
          <p:cNvSpPr>
            <a:spLocks noGrp="1"/>
          </p:cNvSpPr>
          <p:nvPr>
            <p:ph type="title"/>
          </p:nvPr>
        </p:nvSpPr>
        <p:spPr>
          <a:xfrm rot="21180000">
            <a:off x="358036" y="262636"/>
            <a:ext cx="4391191" cy="1325563"/>
          </a:xfrm>
        </p:spPr>
        <p:txBody>
          <a:bodyPr>
            <a:normAutofit/>
          </a:bodyPr>
          <a:lstStyle/>
          <a:p>
            <a:r>
              <a:rPr lang="it-IT" sz="3200" dirty="0"/>
              <a:t>CITTADINANZA E COSTITUZIONE</a:t>
            </a:r>
          </a:p>
        </p:txBody>
      </p:sp>
      <p:sp>
        <p:nvSpPr>
          <p:cNvPr id="5" name="CasellaDiTesto 4"/>
          <p:cNvSpPr txBox="1"/>
          <p:nvPr/>
        </p:nvSpPr>
        <p:spPr>
          <a:xfrm>
            <a:off x="0" y="1808922"/>
            <a:ext cx="5287617" cy="2800767"/>
          </a:xfrm>
          <a:prstGeom prst="rect">
            <a:avLst/>
          </a:prstGeom>
          <a:noFill/>
        </p:spPr>
        <p:txBody>
          <a:bodyPr wrap="square" rtlCol="0">
            <a:spAutoFit/>
          </a:bodyPr>
          <a:lstStyle/>
          <a:p>
            <a:r>
              <a:rPr lang="it-IT" sz="1600" b="1" dirty="0">
                <a:solidFill>
                  <a:schemeClr val="accent4">
                    <a:lumMod val="50000"/>
                  </a:schemeClr>
                </a:solidFill>
              </a:rPr>
              <a:t>L’educazione alle differenze rappresenta nella scuola quell’approccio formativo trasversale volto a far crescere cittadini che rispettino le differenze sessuali/genere, religiose, politiche, etniche e culturali.</a:t>
            </a:r>
          </a:p>
          <a:p>
            <a:r>
              <a:rPr lang="it-IT" sz="1600" b="1" dirty="0">
                <a:solidFill>
                  <a:schemeClr val="accent4">
                    <a:lumMod val="50000"/>
                  </a:schemeClr>
                </a:solidFill>
              </a:rPr>
              <a:t>Parità di genere: l’articolo 3 della Costituzione</a:t>
            </a:r>
          </a:p>
          <a:p>
            <a:r>
              <a:rPr lang="it-IT" sz="1600" dirty="0">
                <a:solidFill>
                  <a:schemeClr val="accent4">
                    <a:lumMod val="50000"/>
                  </a:schemeClr>
                </a:solidFill>
              </a:rPr>
              <a:t>Il primo vero intervento dello Stato italiano in merito alla parità di genere risale al 24 marzo del 1947, data in cui l’Assemblea costituente approvò l’articolo 3 della Costituzione, proclamando l’uguaglianza tra uomo e donna di fronte alla legge. Così aveva inizio il lungo (e tortuoso) percorso verso la parità di genere.</a:t>
            </a:r>
          </a:p>
        </p:txBody>
      </p:sp>
      <p:sp>
        <p:nvSpPr>
          <p:cNvPr id="6" name="CasellaDiTesto 5"/>
          <p:cNvSpPr txBox="1"/>
          <p:nvPr/>
        </p:nvSpPr>
        <p:spPr>
          <a:xfrm>
            <a:off x="7301948" y="0"/>
            <a:ext cx="4890052" cy="6001643"/>
          </a:xfrm>
          <a:prstGeom prst="rect">
            <a:avLst/>
          </a:prstGeom>
          <a:noFill/>
        </p:spPr>
        <p:txBody>
          <a:bodyPr wrap="square" rtlCol="0">
            <a:spAutoFit/>
          </a:bodyPr>
          <a:lstStyle/>
          <a:p>
            <a:r>
              <a:rPr lang="it-IT" sz="1600" dirty="0">
                <a:solidFill>
                  <a:schemeClr val="accent4">
                    <a:lumMod val="50000"/>
                  </a:schemeClr>
                </a:solidFill>
              </a:rPr>
              <a:t>La legge n. 120 del 2011 introduce le tanto discusse “quote rosa”, ovvero l’obbligo per le amministrazioni pubbliche e private di rispettare un determinato numero di assunzioni riservate alle donne.</a:t>
            </a:r>
          </a:p>
          <a:p>
            <a:r>
              <a:rPr lang="it-IT" sz="1600" dirty="0">
                <a:solidFill>
                  <a:schemeClr val="accent4">
                    <a:lumMod val="50000"/>
                  </a:schemeClr>
                </a:solidFill>
              </a:rPr>
              <a:t>La questione si inserisce nel più generale articolo 51 della Costituzione che, dopo le modifiche apportate dalla riforma costituzionale del 2003, recita:</a:t>
            </a:r>
          </a:p>
          <a:p>
            <a:r>
              <a:rPr lang="it-IT" sz="1600" dirty="0">
                <a:solidFill>
                  <a:schemeClr val="accent4">
                    <a:lumMod val="50000"/>
                  </a:schemeClr>
                </a:solidFill>
              </a:rPr>
              <a:t>“Tutti i cittadini dell’uno o dell’altro sesso possono accedere agli uffici pubblici e alle cariche elettive in condizioni di eguaglianza, secondo i requisiti stabiliti dalla legge. A tale fine la Repubblica promuove con appositi provvedimenti le pari opportunità tra donne e uomini.”</a:t>
            </a:r>
          </a:p>
          <a:p>
            <a:r>
              <a:rPr lang="it-IT" sz="1600" dirty="0">
                <a:solidFill>
                  <a:schemeClr val="accent4">
                    <a:lumMod val="50000"/>
                  </a:schemeClr>
                </a:solidFill>
              </a:rPr>
              <a:t>A seguire, la legge n. 215 del 2012 che promuove il riequilibrio della rappresentanza di genere nei Consigli e nelle Giunte regionali e locali.</a:t>
            </a:r>
          </a:p>
          <a:p>
            <a:r>
              <a:rPr lang="it-IT" sz="1600" dirty="0">
                <a:solidFill>
                  <a:schemeClr val="accent4">
                    <a:lumMod val="50000"/>
                  </a:schemeClr>
                </a:solidFill>
              </a:rPr>
              <a:t>Il rapporto aziendale biennale</a:t>
            </a:r>
          </a:p>
          <a:p>
            <a:r>
              <a:rPr lang="it-IT" sz="1600" dirty="0">
                <a:solidFill>
                  <a:schemeClr val="accent4">
                    <a:lumMod val="50000"/>
                  </a:schemeClr>
                </a:solidFill>
              </a:rPr>
              <a:t>Della parità di genere si occupa anche il Decreto legislativo n. 198 del 2006, il quale all’articolo 46 recita:</a:t>
            </a:r>
          </a:p>
          <a:p>
            <a:r>
              <a:rPr lang="it-IT" sz="1600" dirty="0">
                <a:solidFill>
                  <a:schemeClr val="accent4">
                    <a:lumMod val="50000"/>
                  </a:schemeClr>
                </a:solidFill>
              </a:rPr>
              <a:t>“Le aziende pubbliche e private che occupano oltre cento dipendenti sono tenute a redigere un rapporto almeno ogni due anni sulla situazione del personale maschile e femminile”.</a:t>
            </a:r>
          </a:p>
        </p:txBody>
      </p:sp>
      <p:sp>
        <p:nvSpPr>
          <p:cNvPr id="7" name="Freccia circolare in su 6"/>
          <p:cNvSpPr/>
          <p:nvPr/>
        </p:nvSpPr>
        <p:spPr>
          <a:xfrm rot="528073">
            <a:off x="4793704" y="2595991"/>
            <a:ext cx="2520708" cy="857890"/>
          </a:xfrm>
          <a:prstGeom prst="curvedUpArrow">
            <a:avLst>
              <a:gd name="adj1" fmla="val 48359"/>
              <a:gd name="adj2" fmla="val 93924"/>
              <a:gd name="adj3" fmla="val 33248"/>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487" y="4714230"/>
            <a:ext cx="5095460" cy="2143770"/>
          </a:xfrm>
          <a:prstGeom prst="rect">
            <a:avLst/>
          </a:prstGeom>
          <a:ln>
            <a:noFill/>
          </a:ln>
          <a:effectLst>
            <a:softEdge rad="127000"/>
          </a:effectLst>
        </p:spPr>
      </p:pic>
    </p:spTree>
    <p:extLst>
      <p:ext uri="{BB962C8B-B14F-4D97-AF65-F5344CB8AC3E}">
        <p14:creationId xmlns:p14="http://schemas.microsoft.com/office/powerpoint/2010/main" val="35571475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0378" y="323158"/>
            <a:ext cx="3968496" cy="832104"/>
          </a:xfrm>
        </p:spPr>
        <p:txBody>
          <a:bodyPr>
            <a:normAutofit/>
          </a:bodyPr>
          <a:lstStyle/>
          <a:p>
            <a:r>
              <a:rPr lang="it-IT" sz="2400" dirty="0"/>
              <a:t>PARITA’ DI GENERE</a:t>
            </a:r>
          </a:p>
        </p:txBody>
      </p:sp>
      <p:sp>
        <p:nvSpPr>
          <p:cNvPr id="4" name="Segnaposto numero diapositiva 3"/>
          <p:cNvSpPr>
            <a:spLocks noGrp="1"/>
          </p:cNvSpPr>
          <p:nvPr>
            <p:ph type="sldNum" sz="quarter" idx="12"/>
          </p:nvPr>
        </p:nvSpPr>
        <p:spPr/>
        <p:txBody>
          <a:bodyPr/>
          <a:lstStyle/>
          <a:p>
            <a:pPr rtl="0"/>
            <a:fld id="{98C0CDE5-970C-4CC4-BF43-0DA127E73E82}" type="slidenum">
              <a:rPr lang="it-IT" noProof="0" smtClean="0"/>
              <a:t>9</a:t>
            </a:fld>
            <a:endParaRPr lang="it-IT" noProof="0"/>
          </a:p>
        </p:txBody>
      </p:sp>
      <p:pic>
        <p:nvPicPr>
          <p:cNvPr id="8" name="K6AHSbNMfck"/>
          <p:cNvPicPr>
            <a:picLocks noGrp="1" noRot="1" noChangeAspect="1"/>
          </p:cNvPicPr>
          <p:nvPr>
            <p:ph type="media" sz="quarter" idx="13"/>
            <a:videoFile r:link="rId1"/>
          </p:nvPr>
        </p:nvPicPr>
        <p:blipFill>
          <a:blip r:embed="rId3"/>
          <a:stretch>
            <a:fillRect/>
          </a:stretch>
        </p:blipFill>
        <p:spPr>
          <a:xfrm>
            <a:off x="1798983" y="1576264"/>
            <a:ext cx="8010939" cy="4983562"/>
          </a:xfrm>
          <a:prstGeom prst="rect">
            <a:avLst/>
          </a:prstGeom>
          <a:ln w="762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slope"/>
            <a:extrusionClr>
              <a:srgbClr val="FFFFFF"/>
            </a:extrusionClr>
          </a:sp3d>
        </p:spPr>
      </p:pic>
      <p:sp>
        <p:nvSpPr>
          <p:cNvPr id="9" name="Ritorno 8">
            <a:hlinkClick r:id="rId4" action="ppaction://hlinksldjump" highlightClick="1"/>
          </p:cNvPr>
          <p:cNvSpPr/>
          <p:nvPr/>
        </p:nvSpPr>
        <p:spPr>
          <a:xfrm rot="6583960">
            <a:off x="11334838" y="4991929"/>
            <a:ext cx="655699" cy="824948"/>
          </a:xfrm>
          <a:prstGeom prst="actionButtonRetur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7564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ema di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488_TF66931380" id="{F86EEF69-FB6B-4AA0-B50F-76971884A458}" vid="{7C0D3DD6-7266-42CB-8F1A-7D06DA5690B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4DFFA-4044-499B-B253-CECDC4E80F81}">
  <ds:schemaRefs>
    <ds:schemaRef ds:uri="http://schemas.microsoft.com/sharepoint/v3/contenttype/forms"/>
  </ds:schemaRefs>
</ds:datastoreItem>
</file>

<file path=customXml/itemProps2.xml><?xml version="1.0" encoding="utf-8"?>
<ds:datastoreItem xmlns:ds="http://schemas.openxmlformats.org/officeDocument/2006/customXml" ds:itemID="{52F2E390-9EA7-455D-AC1E-A444746248A2}">
  <ds:schemaRefs>
    <ds:schemaRef ds:uri="http://purl.org/dc/elements/1.1/"/>
    <ds:schemaRef ds:uri="http://schemas.microsoft.com/office/infopath/2007/PartnerControls"/>
    <ds:schemaRef ds:uri="71af3243-3dd4-4a8d-8c0d-dd76da1f02a5"/>
    <ds:schemaRef ds:uri="http://purl.org/dc/terms/"/>
    <ds:schemaRef ds:uri="http://schemas.openxmlformats.org/package/2006/metadata/core-properties"/>
    <ds:schemaRef ds:uri="http://schemas.microsoft.com/office/2006/documentManagement/types"/>
    <ds:schemaRef ds:uri="http://schemas.microsoft.com/office/2006/metadata/properties"/>
    <ds:schemaRef ds:uri="16c05727-aa75-4e4a-9b5f-8a80a1165891"/>
    <ds:schemaRef ds:uri="http://www.w3.org/XML/1998/namespace"/>
    <ds:schemaRef ds:uri="http://purl.org/dc/dcmitype/"/>
  </ds:schemaRefs>
</ds:datastoreItem>
</file>

<file path=customXml/itemProps3.xml><?xml version="1.0" encoding="utf-8"?>
<ds:datastoreItem xmlns:ds="http://schemas.openxmlformats.org/officeDocument/2006/customXml" ds:itemID="{73EDE487-EF5C-4E3A-89EA-C4A4C06A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per scuola elementare</Template>
  <TotalTime>0</TotalTime>
  <Words>2844</Words>
  <Application>Microsoft Office PowerPoint</Application>
  <PresentationFormat>Widescreen</PresentationFormat>
  <Paragraphs>136</Paragraphs>
  <Slides>24</Slides>
  <Notes>4</Notes>
  <HiddenSlides>0</HiddenSlides>
  <MMClips>7</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Arial Black</vt:lpstr>
      <vt:lpstr>Calibri</vt:lpstr>
      <vt:lpstr>Comic Sans MS</vt:lpstr>
      <vt:lpstr>Franklin Gothic Book</vt:lpstr>
      <vt:lpstr>Tema di Office</vt:lpstr>
      <vt:lpstr>AGENDA 2030</vt:lpstr>
      <vt:lpstr>CHE COSA È?</vt:lpstr>
      <vt:lpstr>MA QUALI SONO GLI OBIETTIVI CITATI NELL’AGENDA 2030 CHE SI AFFRONTANO COME ESEMPI TRA I BANCHI DI SCUOLA?</vt:lpstr>
      <vt:lpstr>OBIETTIVO 6. ACQUA PULITA E SERVIZI IGENICO-SANITARI</vt:lpstr>
      <vt:lpstr>CHIMICA</vt:lpstr>
      <vt:lpstr>ACQUA PULITA E SERVIZI IGIENICO SANITARI</vt:lpstr>
      <vt:lpstr>OBIETTIVO 5. PARITA’ DI GENERE</vt:lpstr>
      <vt:lpstr>CITTADINANZA E COSTITUZIONE</vt:lpstr>
      <vt:lpstr>PARITA’ DI GENERE</vt:lpstr>
      <vt:lpstr>OBIETTIVO 4. ISTRUZIONE DI QUALITA’</vt:lpstr>
      <vt:lpstr>SCIENZE UMANE</vt:lpstr>
      <vt:lpstr>ISTRUZIONE DI QUALITA’</vt:lpstr>
      <vt:lpstr>OBIETTIVO 10. RIDURRE LE DISUGUAGLIANZE </vt:lpstr>
      <vt:lpstr>INGLESE</vt:lpstr>
      <vt:lpstr>RIDURRE LE DISUGUAGLIANZE </vt:lpstr>
      <vt:lpstr>OBIETTIVO 15. LA VITA SULLA TERRA</vt:lpstr>
      <vt:lpstr> ITALIANO E LATINO</vt:lpstr>
      <vt:lpstr> ITALIANO E LATINO</vt:lpstr>
      <vt:lpstr>LA VITA SULLA TERRA</vt:lpstr>
      <vt:lpstr>OBIETTIVO 7. PACE, GIUSTIZIA E ISTITUZIONI SOLIDE</vt:lpstr>
      <vt:lpstr>FILOSOFIA E STORIA</vt:lpstr>
      <vt:lpstr>FILOSOFIA E STORIA</vt:lpstr>
      <vt:lpstr>PACE, GIUSTIZIA E ISTITUZIONI SOLIDE</vt:lpstr>
      <vt:lpstr>RICAPITOLANDO..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2020-01-18T23:56:36Z</dcterms:created>
  <dcterms:modified xsi:type="dcterms:W3CDTF">2021-04-24T22:00:12Z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