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sldIdLst>
    <p:sldId id="261" r:id="rId2"/>
    <p:sldId id="256" r:id="rId3"/>
    <p:sldId id="257" r:id="rId4"/>
    <p:sldId id="258" r:id="rId5"/>
    <p:sldId id="259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7" autoAdjust="0"/>
    <p:restoredTop sz="94558" autoAdjust="0"/>
  </p:normalViewPr>
  <p:slideViewPr>
    <p:cSldViewPr>
      <p:cViewPr varScale="1">
        <p:scale>
          <a:sx n="156" d="100"/>
          <a:sy n="156" d="100"/>
        </p:scale>
        <p:origin x="18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7251DF-AB40-4732-B6C5-98034CEA86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2BF76A-A041-4452-A871-739E9FEF4D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D984E1-DC7C-435D-89D7-0FE39DA196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4C280-871F-40ED-B1DD-80D8205B7C5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61682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884B7B-1E45-44C7-9B66-D3D3B503E9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D880FA-2C71-4959-9D97-012EB8C0A8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3C0F94-96BB-44AF-8D3E-B9F5F80643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89CD2-8740-4E44-9776-C5263E2D75E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45372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04FCFC-D4DE-4B01-88F6-75CDECD223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DA5209-4876-49E4-93D9-EDA71A023B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7D356D-1D98-4FD0-9439-0CBC6A3BD4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CAE5B-317C-45A3-80D6-E6995EB8876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3406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461707-E961-4DCB-8FB7-BAEDD24786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97C9D3-335B-45C1-BDC3-EFE230464C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8A41E9-9326-48DF-BEDA-2551B82163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C2401-F26F-4A6D-ABB1-9A246C8AD72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3178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508160-AD1A-4E4D-AFE2-C625FBA61E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20D96A-7B37-4B82-94EC-E9EF095596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5656F9-8460-4A41-BE78-0C6F0F2998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59B8A-0F86-4B5A-AE03-FF488FC16D1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1409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F0A707-A448-48D5-8C8B-CE0D610A5F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713844-8301-422A-8167-DF8A093B81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DAD878-634F-451F-B28D-DC048B66FD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69603-1933-4A56-998C-E9DE5072A8E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3182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ADE5789-B836-470B-9B4D-1E7C4E46E9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EBE52DC-353E-403A-BEFE-1ABE439617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4D62968-BA5C-4941-9D92-5A3CB59366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491E4-EA2A-4978-BD28-4BD2E64F199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1387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29C254A-20C6-43C4-BA8A-0E7D4A50B8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A7B7706-E90C-4C3D-AC76-2D16180FBF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9FB02DA-7A08-401B-880D-311765D6B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60CA6-4713-4B6F-8CDC-266B2661E6A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2333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73BD64C-0B40-456C-8EF1-E6C44AF121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291DCC3-E062-44DC-A827-26ED550F8E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A5B33C8-25E2-4EF4-BE81-F1C3EAFEA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0C629-44EF-40C2-AF4A-0481B1ADC84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3821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778C5A-7D7C-43D9-8025-749A1AB246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30292-4142-4D9E-B9CC-9748672843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585AF4-FC14-44BC-9765-5AAFBA07B8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8080F-D04D-4BA5-8D81-918E50F9F87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09000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42E8AA-CDDD-4F46-A40B-A100A91ECB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2146A8-8E65-4682-BB03-F88524A117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4EC678-6B0B-48DB-B525-972A12CC97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7BDC2-8C39-451A-8AAF-369CD4AA2AD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4510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A4F73E5-64FF-4C21-9FBD-1CB9EBFBA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9BF926A-C988-4263-97C5-769C7BC8FB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2E8E6C29-257C-41F8-AAC7-22E0A8BFA09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B145BC75-44B6-4AD4-862F-D2E07AC57C2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08326B8F-B3ED-4572-9671-5BD3572C7F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4DB73F0-745E-432F-A83A-B8996A53C53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jpe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4">
            <a:extLst>
              <a:ext uri="{FF2B5EF4-FFF2-40B4-BE49-F238E27FC236}">
                <a16:creationId xmlns:a16="http://schemas.microsoft.com/office/drawing/2014/main" id="{51A7A292-0AA5-44BF-9B38-AE6F854E4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41888"/>
            <a:ext cx="2143125" cy="191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5">
            <a:extLst>
              <a:ext uri="{FF2B5EF4-FFF2-40B4-BE49-F238E27FC236}">
                <a16:creationId xmlns:a16="http://schemas.microsoft.com/office/drawing/2014/main" id="{7063C874-7B0A-4150-ADDD-324E77E85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105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6">
            <a:extLst>
              <a:ext uri="{FF2B5EF4-FFF2-40B4-BE49-F238E27FC236}">
                <a16:creationId xmlns:a16="http://schemas.microsoft.com/office/drawing/2014/main" id="{D94D2FD7-8303-4535-A257-44BD91862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734050"/>
            <a:ext cx="21336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>
            <a:extLst>
              <a:ext uri="{FF2B5EF4-FFF2-40B4-BE49-F238E27FC236}">
                <a16:creationId xmlns:a16="http://schemas.microsoft.com/office/drawing/2014/main" id="{E08D75CF-83B6-4DB6-9BE2-7AB3B6B3F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4365625"/>
            <a:ext cx="214312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>
            <a:extLst>
              <a:ext uri="{FF2B5EF4-FFF2-40B4-BE49-F238E27FC236}">
                <a16:creationId xmlns:a16="http://schemas.microsoft.com/office/drawing/2014/main" id="{3D748759-6F89-4405-BFDE-64A75D16D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9">
            <a:extLst>
              <a:ext uri="{FF2B5EF4-FFF2-40B4-BE49-F238E27FC236}">
                <a16:creationId xmlns:a16="http://schemas.microsoft.com/office/drawing/2014/main" id="{B8F5D373-D785-4D80-82A7-F4D660D88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0"/>
            <a:ext cx="2232025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0">
            <a:extLst>
              <a:ext uri="{FF2B5EF4-FFF2-40B4-BE49-F238E27FC236}">
                <a16:creationId xmlns:a16="http://schemas.microsoft.com/office/drawing/2014/main" id="{114EB1B2-FE0E-4852-A936-B78E4CF4B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0"/>
            <a:ext cx="273685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1">
            <a:extLst>
              <a:ext uri="{FF2B5EF4-FFF2-40B4-BE49-F238E27FC236}">
                <a16:creationId xmlns:a16="http://schemas.microsoft.com/office/drawing/2014/main" id="{C8AF0A2D-B0CE-4323-A98B-2600A2EFE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1268413"/>
            <a:ext cx="2143125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2">
            <a:extLst>
              <a:ext uri="{FF2B5EF4-FFF2-40B4-BE49-F238E27FC236}">
                <a16:creationId xmlns:a16="http://schemas.microsoft.com/office/drawing/2014/main" id="{DA414060-78AC-45CD-B89A-2A0AE7F63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21431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3">
            <a:extLst>
              <a:ext uri="{FF2B5EF4-FFF2-40B4-BE49-F238E27FC236}">
                <a16:creationId xmlns:a16="http://schemas.microsoft.com/office/drawing/2014/main" id="{B5388150-3A24-433E-9D00-82A343BAA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2781300"/>
            <a:ext cx="2143125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4">
            <a:extLst>
              <a:ext uri="{FF2B5EF4-FFF2-40B4-BE49-F238E27FC236}">
                <a16:creationId xmlns:a16="http://schemas.microsoft.com/office/drawing/2014/main" id="{7FC72094-2903-4EE0-BC56-C137EE271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4175"/>
            <a:ext cx="2143125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5">
            <a:extLst>
              <a:ext uri="{FF2B5EF4-FFF2-40B4-BE49-F238E27FC236}">
                <a16:creationId xmlns:a16="http://schemas.microsoft.com/office/drawing/2014/main" id="{8E598291-A36B-4B9E-B3D5-7B5F4648B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268413"/>
            <a:ext cx="21336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6">
            <a:extLst>
              <a:ext uri="{FF2B5EF4-FFF2-40B4-BE49-F238E27FC236}">
                <a16:creationId xmlns:a16="http://schemas.microsoft.com/office/drawing/2014/main" id="{B1E6857F-2598-4BBE-9D4E-DFA2DDF0B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268413"/>
            <a:ext cx="25209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7">
            <a:extLst>
              <a:ext uri="{FF2B5EF4-FFF2-40B4-BE49-F238E27FC236}">
                <a16:creationId xmlns:a16="http://schemas.microsoft.com/office/drawing/2014/main" id="{0E9BF89D-7C88-4B54-B3C2-65DCC2761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5373688"/>
            <a:ext cx="2493962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8">
            <a:extLst>
              <a:ext uri="{FF2B5EF4-FFF2-40B4-BE49-F238E27FC236}">
                <a16:creationId xmlns:a16="http://schemas.microsoft.com/office/drawing/2014/main" id="{2B16DE13-6FF4-4AA8-AE01-E91DA94825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357563"/>
            <a:ext cx="21336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19">
            <a:extLst>
              <a:ext uri="{FF2B5EF4-FFF2-40B4-BE49-F238E27FC236}">
                <a16:creationId xmlns:a16="http://schemas.microsoft.com/office/drawing/2014/main" id="{C227DC60-4FF3-4193-93E6-D798A71CD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084763"/>
            <a:ext cx="2143125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20">
            <a:extLst>
              <a:ext uri="{FF2B5EF4-FFF2-40B4-BE49-F238E27FC236}">
                <a16:creationId xmlns:a16="http://schemas.microsoft.com/office/drawing/2014/main" id="{530D239E-15D1-4759-AE2A-2EE5A29CA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357563"/>
            <a:ext cx="252095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08DAD07-87D4-4FAA-B2B0-1AC0F2C8DE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9388" y="2133600"/>
            <a:ext cx="4787900" cy="1584325"/>
          </a:xfrm>
        </p:spPr>
        <p:txBody>
          <a:bodyPr anchor="ctr"/>
          <a:lstStyle/>
          <a:p>
            <a:pPr eaLnBrk="1" hangingPunct="1"/>
            <a:r>
              <a:rPr lang="it-IT" altLang="it-IT" sz="4400" b="1" i="1" u="sng">
                <a:solidFill>
                  <a:srgbClr val="E22314"/>
                </a:solidFill>
                <a:latin typeface="Algerian" panose="04020705040A02060702" pitchFamily="82" charset="0"/>
              </a:rPr>
              <a:t>LA VITA SOTT’ACQUA </a:t>
            </a:r>
          </a:p>
        </p:txBody>
      </p:sp>
      <p:pic>
        <p:nvPicPr>
          <p:cNvPr id="3074" name="Picture 4">
            <a:extLst>
              <a:ext uri="{FF2B5EF4-FFF2-40B4-BE49-F238E27FC236}">
                <a16:creationId xmlns:a16="http://schemas.microsoft.com/office/drawing/2014/main" id="{5EF1BF4E-E469-47BD-AC9C-FD9B73FE7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3463"/>
            <a:ext cx="5148263" cy="328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>
            <a:extLst>
              <a:ext uri="{FF2B5EF4-FFF2-40B4-BE49-F238E27FC236}">
                <a16:creationId xmlns:a16="http://schemas.microsoft.com/office/drawing/2014/main" id="{17D97F99-030C-4134-9778-F71706EBA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0"/>
            <a:ext cx="3995737" cy="364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>
            <a:extLst>
              <a:ext uri="{FF2B5EF4-FFF2-40B4-BE49-F238E27FC236}">
                <a16:creationId xmlns:a16="http://schemas.microsoft.com/office/drawing/2014/main" id="{E623F7E0-B007-4097-AE1F-1FB3C3335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716338"/>
            <a:ext cx="3924300" cy="31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7">
            <a:extLst>
              <a:ext uri="{FF2B5EF4-FFF2-40B4-BE49-F238E27FC236}">
                <a16:creationId xmlns:a16="http://schemas.microsoft.com/office/drawing/2014/main" id="{F0CD2921-9819-4AC1-B665-940B985AB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7682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8">
            <a:extLst>
              <a:ext uri="{FF2B5EF4-FFF2-40B4-BE49-F238E27FC236}">
                <a16:creationId xmlns:a16="http://schemas.microsoft.com/office/drawing/2014/main" id="{B14450D3-EDE8-4BD1-8678-EF442A546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430" y="6309320"/>
            <a:ext cx="4787899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dirty="0">
                <a:latin typeface="Arial Black" panose="020B0A04020102020204" pitchFamily="34" charset="0"/>
              </a:rPr>
              <a:t>Giovanna Taormina CLASSE 5 F SU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521C183A-F288-4104-954F-E24216C2DD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2405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sz="2400"/>
              <a:t>Gli oceani del mondo e la loro temperatura,e la loro composizione chimica,le loro correnti e la loro vita influenzano i sistemi globali che rendono la Terra un luogo vivibile per il genere umano.</a:t>
            </a:r>
            <a:br>
              <a:rPr lang="it-IT" altLang="it-IT" sz="2400"/>
            </a:br>
            <a:r>
              <a:rPr lang="it-IT" altLang="it-IT" sz="2400"/>
              <a:t>L’acqua piovana l’acqua che beviamo il meteo il clima. Molto del nostro cibo e persino l’ossigeno presente nell’aria che respiriamo sono elementi forniti e regolati dal mare. Nel corso della storia gli oceani e i mari sono stati e continuano ad essere canali vitali per il commercio ed il trasporto. </a:t>
            </a:r>
          </a:p>
        </p:txBody>
      </p:sp>
      <p:pic>
        <p:nvPicPr>
          <p:cNvPr id="4098" name="Picture 4">
            <a:extLst>
              <a:ext uri="{FF2B5EF4-FFF2-40B4-BE49-F238E27FC236}">
                <a16:creationId xmlns:a16="http://schemas.microsoft.com/office/drawing/2014/main" id="{1788E269-DA3A-484C-BAFF-ED40677AE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76700"/>
            <a:ext cx="320357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>
            <a:extLst>
              <a:ext uri="{FF2B5EF4-FFF2-40B4-BE49-F238E27FC236}">
                <a16:creationId xmlns:a16="http://schemas.microsoft.com/office/drawing/2014/main" id="{1D4E8E8D-85F4-46C3-9FCE-BD051535E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076700"/>
            <a:ext cx="2951163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6">
            <a:extLst>
              <a:ext uri="{FF2B5EF4-FFF2-40B4-BE49-F238E27FC236}">
                <a16:creationId xmlns:a16="http://schemas.microsoft.com/office/drawing/2014/main" id="{BB40BFEC-53B8-4EDE-9B9B-D3C622A79F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076700"/>
            <a:ext cx="2843212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Text Box 9">
            <a:extLst>
              <a:ext uri="{FF2B5EF4-FFF2-40B4-BE49-F238E27FC236}">
                <a16:creationId xmlns:a16="http://schemas.microsoft.com/office/drawing/2014/main" id="{CF94E222-DBF1-4859-88CA-0CA04511E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748713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altLang="it-IT"/>
              <a:t>                         </a:t>
            </a:r>
            <a:r>
              <a:rPr lang="it-IT" altLang="it-IT" sz="4400" b="1" i="1" u="sng">
                <a:solidFill>
                  <a:srgbClr val="E2231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VITA SOTT’ACQUA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C9665E71-6675-4231-9464-24E36CE246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3124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sz="2400"/>
              <a:t> Gli oceani coprono tre quarti della superficie terrestre contengono il 97% dell’acqua presente sulla Terra e rappresentano il 99% di spazio,occupato sul pianeta da organismi viventi.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2400"/>
          </a:p>
          <a:p>
            <a:pPr eaLnBrk="1" hangingPunct="1">
              <a:lnSpc>
                <a:spcPct val="80000"/>
              </a:lnSpc>
            </a:pPr>
            <a:r>
              <a:rPr lang="it-IT" altLang="it-IT" sz="2400"/>
              <a:t>Gli oceani contengono approssimativamente 200.000 specie identificate, ma i numeri reali potrebbero aggirarsi rientrare nell’ordine dei milioni.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2400"/>
          </a:p>
        </p:txBody>
      </p:sp>
      <p:sp>
        <p:nvSpPr>
          <p:cNvPr id="5122" name="WordArt 5">
            <a:extLst>
              <a:ext uri="{FF2B5EF4-FFF2-40B4-BE49-F238E27FC236}">
                <a16:creationId xmlns:a16="http://schemas.microsoft.com/office/drawing/2014/main" id="{54FE6191-FE71-4577-97BD-A76816F08F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3850" y="0"/>
            <a:ext cx="8820150" cy="765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07"/>
              </a:avLst>
            </a:prstTxWarp>
          </a:bodyPr>
          <a:lstStyle/>
          <a:p>
            <a:pPr algn="ctr"/>
            <a:r>
              <a:rPr lang="it-IT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FATTI E CIFRE</a:t>
            </a:r>
          </a:p>
        </p:txBody>
      </p:sp>
      <p:pic>
        <p:nvPicPr>
          <p:cNvPr id="5123" name="Picture 6">
            <a:extLst>
              <a:ext uri="{FF2B5EF4-FFF2-40B4-BE49-F238E27FC236}">
                <a16:creationId xmlns:a16="http://schemas.microsoft.com/office/drawing/2014/main" id="{79DD1986-4B0A-40F3-9271-7417A8A98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500438"/>
            <a:ext cx="3132137" cy="335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7">
            <a:extLst>
              <a:ext uri="{FF2B5EF4-FFF2-40B4-BE49-F238E27FC236}">
                <a16:creationId xmlns:a16="http://schemas.microsoft.com/office/drawing/2014/main" id="{C3B7AB08-90DF-4484-8DEF-B7021F1D0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16338"/>
            <a:ext cx="2771775" cy="31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8">
            <a:extLst>
              <a:ext uri="{FF2B5EF4-FFF2-40B4-BE49-F238E27FC236}">
                <a16:creationId xmlns:a16="http://schemas.microsoft.com/office/drawing/2014/main" id="{2B42F287-51E9-4795-A690-F6C5C4608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3500438"/>
            <a:ext cx="3671888" cy="335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B679487A-262C-402E-B5F8-11DADE4A10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35004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sz="1600"/>
              <a:t>  </a:t>
            </a:r>
            <a:r>
              <a:rPr lang="it-IT" altLang="it-IT" sz="1800"/>
              <a:t>Gli oceani assorbono circa il 30% dell’anidride carbonica prodotta dagli umani così l’impatto del riscaldamento globale sulla Terra.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1800"/>
          </a:p>
          <a:p>
            <a:pPr eaLnBrk="1" hangingPunct="1">
              <a:lnSpc>
                <a:spcPct val="80000"/>
              </a:lnSpc>
            </a:pPr>
            <a:r>
              <a:rPr lang="it-IT" altLang="it-IT" sz="1800"/>
              <a:t>Gli oceani rappresentano la più grande riserva di proteine al mondo, con più di 3 miliardi di persone che dipendono dagli oceani come risorsa primaria di proteine.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1800"/>
          </a:p>
          <a:p>
            <a:pPr eaLnBrk="1" hangingPunct="1">
              <a:lnSpc>
                <a:spcPct val="80000"/>
              </a:lnSpc>
            </a:pPr>
            <a:r>
              <a:rPr lang="it-IT" altLang="it-IT" sz="1800"/>
              <a:t> La pesca stanno contribuendo a numerose specie di pesce, e stanno impedendo a salvare e ripristinare le riserve ittiche globali e gli impieghi ad esse collegati portando le industrie ittiche degli oceani a produrre 50 miliardi di dollari americani in meno rispetto al loro</a:t>
            </a:r>
            <a:r>
              <a:rPr lang="it-IT" altLang="it-IT" sz="1600"/>
              <a:t> </a:t>
            </a:r>
            <a:r>
              <a:rPr lang="it-IT" altLang="it-IT" sz="2000"/>
              <a:t>potenziale.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br>
              <a:rPr lang="it-IT" altLang="it-IT" sz="1600"/>
            </a:br>
            <a:endParaRPr lang="it-IT" altLang="it-IT" sz="1600"/>
          </a:p>
        </p:txBody>
      </p:sp>
      <p:pic>
        <p:nvPicPr>
          <p:cNvPr id="6146" name="Picture 5">
            <a:extLst>
              <a:ext uri="{FF2B5EF4-FFF2-40B4-BE49-F238E27FC236}">
                <a16:creationId xmlns:a16="http://schemas.microsoft.com/office/drawing/2014/main" id="{45C15140-917B-4B1B-8E7C-72D1202176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781300"/>
            <a:ext cx="4211637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6">
            <a:extLst>
              <a:ext uri="{FF2B5EF4-FFF2-40B4-BE49-F238E27FC236}">
                <a16:creationId xmlns:a16="http://schemas.microsoft.com/office/drawing/2014/main" id="{B21BEECF-D79C-4C24-A255-06E149025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7200"/>
            <a:ext cx="4859338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rev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EBBEAFD-4825-4851-A717-2885168CA0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156325" cy="1462088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6600" b="1">
                <a:solidFill>
                  <a:srgbClr val="E2231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TRAGUARDI:</a:t>
            </a:r>
            <a:endParaRPr lang="it-IT" altLang="it-IT" sz="6600">
              <a:solidFill>
                <a:srgbClr val="E22314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F6F9236-DAC5-4CBD-B476-35142D6857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9144000" cy="5300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400"/>
              <a:t>Nel 2025 prevenire e ridurre in modo significativo ogni forma di inquinamento marino, in particolar modo quello derivante da attività esercitate sulla terraferma compreso l’inquinamento dei detriti marini e delle sostanze nutritive.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/>
              <a:t> </a:t>
            </a:r>
            <a:r>
              <a:rPr lang="it-IT" altLang="it-IT" sz="2400"/>
              <a:t>Nel 2020 gestire in modo sostenibile e proteggere l’ecosistema marino per evitare impatti particolarmente negativi, anche rafforzando e agire per il loro ripristino in modo da ottenere oceani salubri e produttivi.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/>
              <a:t>Ridurre al minimo e affrontare gli effetti dell’acidificazione degli oceani, anche attraverso una maggiore collaborazione scientifica su tutti i livelli.</a:t>
            </a:r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>
            <a:extLst>
              <a:ext uri="{FF2B5EF4-FFF2-40B4-BE49-F238E27FC236}">
                <a16:creationId xmlns:a16="http://schemas.microsoft.com/office/drawing/2014/main" id="{10A697D5-1C3A-4DC8-8A00-55A4C4C950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000"/>
              <a:t> Entro il 2020 preservare almeno il 10% delle aree costiere e marine, in conformità al diritto nazionale e internazionale e basandosi sulle informazioni</a:t>
            </a:r>
            <a:r>
              <a:rPr lang="it-IT" altLang="it-IT" sz="2800"/>
              <a:t> </a:t>
            </a:r>
            <a:r>
              <a:rPr lang="it-IT" altLang="it-IT" sz="2000"/>
              <a:t>scientifiche disponibili</a:t>
            </a:r>
            <a:r>
              <a:rPr lang="it-IT" altLang="it-IT" sz="2800"/>
              <a:t> </a:t>
            </a:r>
            <a:r>
              <a:rPr lang="it-IT" altLang="it-IT" sz="2000"/>
              <a:t>più accurate</a:t>
            </a:r>
            <a:r>
              <a:rPr lang="it-IT" altLang="it-IT" sz="280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/>
              <a:t> Entro il 2030, aumentare i benefici economici dei piccoli stati insulari in via di sviluppo e dei paesi meno sviluppati, facendo ricorso a un utilizzo più sostenibile delle risorse marine, compresa la gestione sostenibile della pesca, dell’acquacoltura e del turismo.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/>
              <a:t> </a:t>
            </a:r>
            <a:r>
              <a:rPr lang="it-IT" altLang="it-IT" sz="2000"/>
              <a:t>Fornire l’accesso ai piccoli pescatori artigianali alle risorse e ai mercati marini.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Potenziare la conservazione e l’utilizzo sostenibile degli oceani e delle loro risorse applicando il diritto internazionale, come riportato nella Convenzione delle Nazioni Unite sul Diritto del Mare, che fornisce il quadro legale per la conservazione e per l’utilizzo sostenibile degli oceani e delle loro risorse, come riferito nel paragrafo 158 de “Il futuro che</a:t>
            </a:r>
            <a:r>
              <a:rPr lang="it-IT" altLang="it-IT" sz="2800"/>
              <a:t> </a:t>
            </a:r>
            <a:r>
              <a:rPr lang="it-IT" altLang="it-IT" sz="2400"/>
              <a:t>vogliamo”.</a:t>
            </a:r>
            <a:endParaRPr lang="it-IT" altLang="it-IT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4">
            <a:extLst>
              <a:ext uri="{FF2B5EF4-FFF2-40B4-BE49-F238E27FC236}">
                <a16:creationId xmlns:a16="http://schemas.microsoft.com/office/drawing/2014/main" id="{4E1BD0BC-BD9B-48EA-B818-043722FDB9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1341438"/>
            <a:ext cx="4716462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5">
            <a:extLst>
              <a:ext uri="{FF2B5EF4-FFF2-40B4-BE49-F238E27FC236}">
                <a16:creationId xmlns:a16="http://schemas.microsoft.com/office/drawing/2014/main" id="{C0CA936C-F63A-46ED-9BF7-1F8AC3686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4275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434B8592-A660-4851-AF73-BDEE60C84A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1412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6000" b="1" i="1" u="sng">
                <a:solidFill>
                  <a:srgbClr val="E22314"/>
                </a:solidFill>
                <a:latin typeface="Algerian" panose="04020705040A02060702" pitchFamily="82" charset="0"/>
              </a:rPr>
              <a:t>GRAZIE PER LA VOSTRA ATTENZIONE …</a:t>
            </a:r>
          </a:p>
        </p:txBody>
      </p:sp>
      <p:pic>
        <p:nvPicPr>
          <p:cNvPr id="10242" name="Picture 4">
            <a:extLst>
              <a:ext uri="{FF2B5EF4-FFF2-40B4-BE49-F238E27FC236}">
                <a16:creationId xmlns:a16="http://schemas.microsoft.com/office/drawing/2014/main" id="{882D270C-9497-49C8-ABE9-7D27C4325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844675"/>
            <a:ext cx="3419475" cy="50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5">
            <a:extLst>
              <a:ext uri="{FF2B5EF4-FFF2-40B4-BE49-F238E27FC236}">
                <a16:creationId xmlns:a16="http://schemas.microsoft.com/office/drawing/2014/main" id="{7A94DD1F-516F-45E3-9F6E-5966A6162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213"/>
            <a:ext cx="2484438" cy="515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6">
            <a:extLst>
              <a:ext uri="{FF2B5EF4-FFF2-40B4-BE49-F238E27FC236}">
                <a16:creationId xmlns:a16="http://schemas.microsoft.com/office/drawing/2014/main" id="{07A60315-A779-40CB-8990-84CC689E4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700213"/>
            <a:ext cx="3095625" cy="515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2372</TotalTime>
  <Words>507</Words>
  <Application>Microsoft Office PowerPoint</Application>
  <PresentationFormat>Presentazione su schermo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Algerian</vt:lpstr>
      <vt:lpstr>Arial</vt:lpstr>
      <vt:lpstr>Arial Black</vt:lpstr>
      <vt:lpstr>Struttura predefinita</vt:lpstr>
      <vt:lpstr>Presentazione standard di PowerPoint</vt:lpstr>
      <vt:lpstr>LA VITA SOTT’ACQUA </vt:lpstr>
      <vt:lpstr>Presentazione standard di PowerPoint</vt:lpstr>
      <vt:lpstr>Presentazione standard di PowerPoint</vt:lpstr>
      <vt:lpstr>Presentazione standard di PowerPoint</vt:lpstr>
      <vt:lpstr>TRAGUARDI: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VITA SOTT’ACQUA</dc:title>
  <dc:creator>giovanna taormina</dc:creator>
  <cp:lastModifiedBy>Dario Brama</cp:lastModifiedBy>
  <cp:revision>10</cp:revision>
  <dcterms:created xsi:type="dcterms:W3CDTF">2020-01-14T20:43:48Z</dcterms:created>
  <dcterms:modified xsi:type="dcterms:W3CDTF">2021-04-24T22:01:01Z</dcterms:modified>
</cp:coreProperties>
</file>